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Dela Gothic One" panose="020B0604020202020204" charset="-128"/>
      <p:regular r:id="rId13"/>
    </p:embeddedFont>
    <p:embeddedFont>
      <p:font typeface="DM Sans" pitchFamily="2" charset="0"/>
      <p:regular r:id="rId14"/>
      <p:bold r:id="rId15"/>
      <p:italic r:id="rId16"/>
      <p:boldItalic r:id="rId17"/>
    </p:embeddedFont>
    <p:embeddedFont>
      <p:font typeface="DM Sans Bold" pitchFamily="2" charset="0"/>
      <p:bold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4" d="100"/>
          <a:sy n="64" d="100"/>
        </p:scale>
        <p:origin x="101" y="1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2236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2051685"/>
            <a:ext cx="7627382" cy="2138124"/>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Animeverse: Revolutionizing Anime Creation with AI</a:t>
            </a:r>
            <a:endParaRPr lang="en-US" sz="4450" dirty="0"/>
          </a:p>
        </p:txBody>
      </p:sp>
      <p:sp>
        <p:nvSpPr>
          <p:cNvPr id="4" name="Text 1"/>
          <p:cNvSpPr/>
          <p:nvPr/>
        </p:nvSpPr>
        <p:spPr>
          <a:xfrm>
            <a:off x="6244709" y="4514731"/>
            <a:ext cx="7627382"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Welcome to Animeverse, the innovative platform that's set to transform the world of anime creation! We're harnessing the power of AI to make anime character development and animation accessible to everyone.</a:t>
            </a:r>
            <a:endParaRPr lang="en-US" sz="1700" dirty="0"/>
          </a:p>
        </p:txBody>
      </p:sp>
      <p:sp>
        <p:nvSpPr>
          <p:cNvPr id="5" name="Shape 2"/>
          <p:cNvSpPr/>
          <p:nvPr/>
        </p:nvSpPr>
        <p:spPr>
          <a:xfrm>
            <a:off x="6244709" y="5814774"/>
            <a:ext cx="346591" cy="346591"/>
          </a:xfrm>
          <a:prstGeom prst="roundRect">
            <a:avLst>
              <a:gd name="adj" fmla="val 26380043"/>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252329" y="5822394"/>
            <a:ext cx="331351" cy="331351"/>
          </a:xfrm>
          <a:prstGeom prst="rect">
            <a:avLst/>
          </a:prstGeom>
        </p:spPr>
      </p:pic>
      <p:sp>
        <p:nvSpPr>
          <p:cNvPr id="7" name="Text 3"/>
          <p:cNvSpPr/>
          <p:nvPr/>
        </p:nvSpPr>
        <p:spPr>
          <a:xfrm>
            <a:off x="6699528" y="5798582"/>
            <a:ext cx="2072402" cy="379214"/>
          </a:xfrm>
          <a:prstGeom prst="rect">
            <a:avLst/>
          </a:prstGeom>
          <a:noFill/>
          <a:ln/>
        </p:spPr>
        <p:txBody>
          <a:bodyPr wrap="none" lIns="0" tIns="0" rIns="0" bIns="0" rtlCol="0" anchor="t"/>
          <a:lstStyle/>
          <a:p>
            <a:pPr marL="0" indent="0" algn="l">
              <a:lnSpc>
                <a:spcPts val="2950"/>
              </a:lnSpc>
              <a:buNone/>
            </a:pPr>
            <a:r>
              <a:rPr lang="en-US" sz="2100" b="1" dirty="0">
                <a:solidFill>
                  <a:srgbClr val="FFE5E5"/>
                </a:solidFill>
                <a:latin typeface="DM Sans Bold" pitchFamily="34" charset="0"/>
                <a:ea typeface="DM Sans Bold" pitchFamily="34" charset="-122"/>
                <a:cs typeface="DM Sans Bold" pitchFamily="34" charset="-120"/>
              </a:rPr>
              <a:t>by </a:t>
            </a:r>
            <a:r>
              <a:rPr lang="en-US" sz="2100" b="1" dirty="0" err="1">
                <a:solidFill>
                  <a:srgbClr val="FFE5E5"/>
                </a:solidFill>
                <a:latin typeface="DM Sans Bold" pitchFamily="34" charset="0"/>
                <a:ea typeface="DM Sans Bold" pitchFamily="34" charset="-122"/>
                <a:cs typeface="DM Sans Bold" pitchFamily="34" charset="-120"/>
              </a:rPr>
              <a:t>HackStorm</a:t>
            </a: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1131" y="554355"/>
            <a:ext cx="7734538" cy="2648903"/>
          </a:xfrm>
          <a:prstGeom prst="rect">
            <a:avLst/>
          </a:prstGeom>
          <a:noFill/>
          <a:ln/>
        </p:spPr>
        <p:txBody>
          <a:bodyPr wrap="square" lIns="0" tIns="0" rIns="0" bIns="0" rtlCol="0" anchor="t"/>
          <a:lstStyle/>
          <a:p>
            <a:pPr marL="0" indent="0">
              <a:lnSpc>
                <a:spcPts val="5200"/>
              </a:lnSpc>
              <a:buNone/>
            </a:pPr>
            <a:r>
              <a:rPr lang="en-US" sz="4150" dirty="0">
                <a:solidFill>
                  <a:srgbClr val="FAEBEB"/>
                </a:solidFill>
                <a:latin typeface="Dela Gothic One" pitchFamily="34" charset="0"/>
                <a:ea typeface="Dela Gothic One" pitchFamily="34" charset="-122"/>
                <a:cs typeface="Dela Gothic One" pitchFamily="34" charset="-120"/>
              </a:rPr>
              <a:t>Future Vision: Transforming the Entertainment Landscape</a:t>
            </a:r>
            <a:endParaRPr lang="en-US" sz="4150" dirty="0"/>
          </a:p>
        </p:txBody>
      </p:sp>
      <p:sp>
        <p:nvSpPr>
          <p:cNvPr id="4" name="Text 1"/>
          <p:cNvSpPr/>
          <p:nvPr/>
        </p:nvSpPr>
        <p:spPr>
          <a:xfrm>
            <a:off x="6191131" y="3605808"/>
            <a:ext cx="3716298" cy="664369"/>
          </a:xfrm>
          <a:prstGeom prst="rect">
            <a:avLst/>
          </a:prstGeom>
          <a:noFill/>
          <a:ln/>
        </p:spPr>
        <p:txBody>
          <a:bodyPr wrap="none" lIns="0" tIns="0" rIns="0" bIns="0" rtlCol="0" anchor="t"/>
          <a:lstStyle/>
          <a:p>
            <a:pPr marL="0" indent="0" algn="ctr">
              <a:lnSpc>
                <a:spcPts val="5200"/>
              </a:lnSpc>
              <a:buNone/>
            </a:pPr>
            <a:r>
              <a:rPr lang="en-US" sz="5200" dirty="0">
                <a:solidFill>
                  <a:srgbClr val="FFE5E5"/>
                </a:solidFill>
                <a:latin typeface="Dela Gothic One" pitchFamily="34" charset="0"/>
                <a:ea typeface="Dela Gothic One" pitchFamily="34" charset="-122"/>
                <a:cs typeface="Dela Gothic One" pitchFamily="34" charset="-120"/>
              </a:rPr>
              <a:t>∞</a:t>
            </a:r>
            <a:endParaRPr lang="en-US" sz="5200" dirty="0"/>
          </a:p>
        </p:txBody>
      </p:sp>
      <p:sp>
        <p:nvSpPr>
          <p:cNvPr id="5" name="Text 2"/>
          <p:cNvSpPr/>
          <p:nvPr/>
        </p:nvSpPr>
        <p:spPr>
          <a:xfrm>
            <a:off x="6407944" y="4521756"/>
            <a:ext cx="3282672" cy="331113"/>
          </a:xfrm>
          <a:prstGeom prst="rect">
            <a:avLst/>
          </a:prstGeom>
          <a:noFill/>
          <a:ln/>
        </p:spPr>
        <p:txBody>
          <a:bodyPr wrap="none" lIns="0" tIns="0" rIns="0" bIns="0" rtlCol="0" anchor="t"/>
          <a:lstStyle/>
          <a:p>
            <a:pPr marL="0" indent="0" algn="ctr">
              <a:lnSpc>
                <a:spcPts val="2600"/>
              </a:lnSpc>
              <a:buNone/>
            </a:pPr>
            <a:r>
              <a:rPr lang="en-US" sz="2050" dirty="0">
                <a:solidFill>
                  <a:srgbClr val="FFE5E5"/>
                </a:solidFill>
                <a:latin typeface="Dela Gothic One" pitchFamily="34" charset="0"/>
                <a:ea typeface="Dela Gothic One" pitchFamily="34" charset="-122"/>
                <a:cs typeface="Dela Gothic One" pitchFamily="34" charset="-120"/>
              </a:rPr>
              <a:t>Endless Possibilities</a:t>
            </a:r>
            <a:endParaRPr lang="en-US" sz="2050" dirty="0"/>
          </a:p>
        </p:txBody>
      </p:sp>
      <p:sp>
        <p:nvSpPr>
          <p:cNvPr id="6" name="Text 3"/>
          <p:cNvSpPr/>
          <p:nvPr/>
        </p:nvSpPr>
        <p:spPr>
          <a:xfrm>
            <a:off x="10209371" y="3605808"/>
            <a:ext cx="3716298" cy="664369"/>
          </a:xfrm>
          <a:prstGeom prst="rect">
            <a:avLst/>
          </a:prstGeom>
          <a:noFill/>
          <a:ln/>
        </p:spPr>
        <p:txBody>
          <a:bodyPr wrap="none" lIns="0" tIns="0" rIns="0" bIns="0" rtlCol="0" anchor="t"/>
          <a:lstStyle/>
          <a:p>
            <a:pPr marL="0" indent="0" algn="ctr">
              <a:lnSpc>
                <a:spcPts val="5200"/>
              </a:lnSpc>
              <a:buNone/>
            </a:pPr>
            <a:r>
              <a:rPr lang="en-US" sz="5200" dirty="0">
                <a:solidFill>
                  <a:srgbClr val="FFE5E5"/>
                </a:solidFill>
                <a:latin typeface="Dela Gothic One" pitchFamily="34" charset="0"/>
                <a:ea typeface="Dela Gothic One" pitchFamily="34" charset="-122"/>
                <a:cs typeface="Dela Gothic One" pitchFamily="34" charset="-120"/>
              </a:rPr>
              <a:t>1</a:t>
            </a:r>
            <a:endParaRPr lang="en-US" sz="5200" dirty="0"/>
          </a:p>
        </p:txBody>
      </p:sp>
      <p:sp>
        <p:nvSpPr>
          <p:cNvPr id="7" name="Text 4"/>
          <p:cNvSpPr/>
          <p:nvPr/>
        </p:nvSpPr>
        <p:spPr>
          <a:xfrm>
            <a:off x="10742771" y="4521756"/>
            <a:ext cx="2649379" cy="331113"/>
          </a:xfrm>
          <a:prstGeom prst="rect">
            <a:avLst/>
          </a:prstGeom>
          <a:noFill/>
          <a:ln/>
        </p:spPr>
        <p:txBody>
          <a:bodyPr wrap="none" lIns="0" tIns="0" rIns="0" bIns="0" rtlCol="0" anchor="t"/>
          <a:lstStyle/>
          <a:p>
            <a:pPr marL="0" indent="0" algn="ctr">
              <a:lnSpc>
                <a:spcPts val="2600"/>
              </a:lnSpc>
              <a:buNone/>
            </a:pPr>
            <a:r>
              <a:rPr lang="en-US" sz="2050" dirty="0">
                <a:solidFill>
                  <a:srgbClr val="FFE5E5"/>
                </a:solidFill>
                <a:latin typeface="Dela Gothic One" pitchFamily="34" charset="0"/>
                <a:ea typeface="Dela Gothic One" pitchFamily="34" charset="-122"/>
                <a:cs typeface="Dela Gothic One" pitchFamily="34" charset="-120"/>
              </a:rPr>
              <a:t>Revolutionize</a:t>
            </a:r>
            <a:endParaRPr lang="en-US" sz="2050" dirty="0"/>
          </a:p>
        </p:txBody>
      </p:sp>
      <p:sp>
        <p:nvSpPr>
          <p:cNvPr id="8" name="Text 5"/>
          <p:cNvSpPr/>
          <p:nvPr/>
        </p:nvSpPr>
        <p:spPr>
          <a:xfrm>
            <a:off x="8200192" y="5557480"/>
            <a:ext cx="3716298" cy="664369"/>
          </a:xfrm>
          <a:prstGeom prst="rect">
            <a:avLst/>
          </a:prstGeom>
          <a:noFill/>
          <a:ln/>
        </p:spPr>
        <p:txBody>
          <a:bodyPr wrap="none" lIns="0" tIns="0" rIns="0" bIns="0" rtlCol="0" anchor="t"/>
          <a:lstStyle/>
          <a:p>
            <a:pPr marL="0" indent="0" algn="ctr">
              <a:lnSpc>
                <a:spcPts val="5200"/>
              </a:lnSpc>
              <a:buNone/>
            </a:pPr>
            <a:r>
              <a:rPr lang="en-US" sz="5200" dirty="0">
                <a:solidFill>
                  <a:srgbClr val="FFE5E5"/>
                </a:solidFill>
                <a:latin typeface="Dela Gothic One" pitchFamily="34" charset="0"/>
                <a:ea typeface="Dela Gothic One" pitchFamily="34" charset="-122"/>
                <a:cs typeface="Dela Gothic One" pitchFamily="34" charset="-120"/>
              </a:rPr>
              <a:t>AI</a:t>
            </a:r>
            <a:endParaRPr lang="en-US" sz="5200" dirty="0"/>
          </a:p>
        </p:txBody>
      </p:sp>
      <p:sp>
        <p:nvSpPr>
          <p:cNvPr id="9" name="Text 6"/>
          <p:cNvSpPr/>
          <p:nvPr/>
        </p:nvSpPr>
        <p:spPr>
          <a:xfrm>
            <a:off x="8733592" y="6473428"/>
            <a:ext cx="2649379" cy="331113"/>
          </a:xfrm>
          <a:prstGeom prst="rect">
            <a:avLst/>
          </a:prstGeom>
          <a:noFill/>
          <a:ln/>
        </p:spPr>
        <p:txBody>
          <a:bodyPr wrap="none" lIns="0" tIns="0" rIns="0" bIns="0" rtlCol="0" anchor="t"/>
          <a:lstStyle/>
          <a:p>
            <a:pPr marL="0" indent="0" algn="ctr">
              <a:lnSpc>
                <a:spcPts val="2600"/>
              </a:lnSpc>
              <a:buNone/>
            </a:pPr>
            <a:r>
              <a:rPr lang="en-US" sz="2050" dirty="0">
                <a:solidFill>
                  <a:srgbClr val="FFE5E5"/>
                </a:solidFill>
                <a:latin typeface="Dela Gothic One" pitchFamily="34" charset="0"/>
                <a:ea typeface="Dela Gothic One" pitchFamily="34" charset="-122"/>
                <a:cs typeface="Dela Gothic One" pitchFamily="34" charset="-120"/>
              </a:rPr>
              <a:t>New Standard</a:t>
            </a:r>
            <a:endParaRPr lang="en-US" sz="2050" dirty="0"/>
          </a:p>
        </p:txBody>
      </p:sp>
      <p:sp>
        <p:nvSpPr>
          <p:cNvPr id="10" name="Text 7"/>
          <p:cNvSpPr/>
          <p:nvPr/>
        </p:nvSpPr>
        <p:spPr>
          <a:xfrm>
            <a:off x="6191131" y="7030998"/>
            <a:ext cx="7734538" cy="644128"/>
          </a:xfrm>
          <a:prstGeom prst="rect">
            <a:avLst/>
          </a:prstGeom>
          <a:noFill/>
          <a:ln/>
        </p:spPr>
        <p:txBody>
          <a:bodyPr wrap="square" lIns="0" tIns="0" rIns="0" bIns="0" rtlCol="0" anchor="t"/>
          <a:lstStyle/>
          <a:p>
            <a:pPr marL="0" indent="0">
              <a:lnSpc>
                <a:spcPts val="2500"/>
              </a:lnSpc>
              <a:buNone/>
            </a:pPr>
            <a:r>
              <a:rPr lang="en-US" sz="1550" dirty="0">
                <a:solidFill>
                  <a:srgbClr val="FFE5E5"/>
                </a:solidFill>
                <a:latin typeface="DM Sans" pitchFamily="34" charset="0"/>
                <a:ea typeface="DM Sans" pitchFamily="34" charset="-122"/>
                <a:cs typeface="DM Sans" pitchFamily="34" charset="-120"/>
              </a:rPr>
              <a:t>Animeverse will empower creators. By democratizing anime creation we unlock limitless potential within the industry and usher in a new era of storytelling.</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227421"/>
            <a:ext cx="131137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Meet the Innovative Team Behind Animeverse</a:t>
            </a:r>
            <a:endParaRPr lang="en-US" sz="4450" dirty="0"/>
          </a:p>
        </p:txBody>
      </p:sp>
      <p:sp>
        <p:nvSpPr>
          <p:cNvPr id="3" name="Text 1"/>
          <p:cNvSpPr/>
          <p:nvPr/>
        </p:nvSpPr>
        <p:spPr>
          <a:xfrm>
            <a:off x="758309" y="4194334"/>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Garima</a:t>
            </a:r>
            <a:endParaRPr lang="en-US" sz="2200" dirty="0"/>
          </a:p>
        </p:txBody>
      </p:sp>
      <p:sp>
        <p:nvSpPr>
          <p:cNvPr id="4" name="Text 2"/>
          <p:cNvSpPr/>
          <p:nvPr/>
        </p:nvSpPr>
        <p:spPr>
          <a:xfrm>
            <a:off x="758309" y="4767143"/>
            <a:ext cx="2881908"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Visionary leader, driving force behind the Animeverse concept.</a:t>
            </a:r>
            <a:endParaRPr lang="en-US" sz="1700" dirty="0"/>
          </a:p>
        </p:txBody>
      </p:sp>
      <p:sp>
        <p:nvSpPr>
          <p:cNvPr id="5" name="Text 3"/>
          <p:cNvSpPr/>
          <p:nvPr/>
        </p:nvSpPr>
        <p:spPr>
          <a:xfrm>
            <a:off x="4176474" y="4194334"/>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Ayushi</a:t>
            </a:r>
            <a:endParaRPr lang="en-US" sz="2200" dirty="0"/>
          </a:p>
        </p:txBody>
      </p:sp>
      <p:sp>
        <p:nvSpPr>
          <p:cNvPr id="6" name="Text 4"/>
          <p:cNvSpPr/>
          <p:nvPr/>
        </p:nvSpPr>
        <p:spPr>
          <a:xfrm>
            <a:off x="4176474" y="4767143"/>
            <a:ext cx="2881908"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Technical expert, ensuring seamless AI integration and app functionality.</a:t>
            </a:r>
            <a:endParaRPr lang="en-US" sz="1700" dirty="0"/>
          </a:p>
        </p:txBody>
      </p:sp>
      <p:sp>
        <p:nvSpPr>
          <p:cNvPr id="7" name="Text 5"/>
          <p:cNvSpPr/>
          <p:nvPr/>
        </p:nvSpPr>
        <p:spPr>
          <a:xfrm>
            <a:off x="7594640" y="4194334"/>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Vanshdeep</a:t>
            </a:r>
            <a:endParaRPr lang="en-US" sz="2200" dirty="0"/>
          </a:p>
        </p:txBody>
      </p:sp>
      <p:sp>
        <p:nvSpPr>
          <p:cNvPr id="8" name="Text 6"/>
          <p:cNvSpPr/>
          <p:nvPr/>
        </p:nvSpPr>
        <p:spPr>
          <a:xfrm>
            <a:off x="7594640" y="4767143"/>
            <a:ext cx="2881908"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Creative genius, leading the design and animation aspects of Animeverse.</a:t>
            </a:r>
            <a:endParaRPr lang="en-US" sz="1700" dirty="0"/>
          </a:p>
        </p:txBody>
      </p:sp>
      <p:sp>
        <p:nvSpPr>
          <p:cNvPr id="9" name="Text 7"/>
          <p:cNvSpPr/>
          <p:nvPr/>
        </p:nvSpPr>
        <p:spPr>
          <a:xfrm>
            <a:off x="11012805" y="4194334"/>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Dhanu Shree</a:t>
            </a:r>
            <a:endParaRPr lang="en-US" sz="2200" dirty="0"/>
          </a:p>
        </p:txBody>
      </p:sp>
      <p:sp>
        <p:nvSpPr>
          <p:cNvPr id="10" name="Text 8"/>
          <p:cNvSpPr/>
          <p:nvPr/>
        </p:nvSpPr>
        <p:spPr>
          <a:xfrm>
            <a:off x="11012805" y="4767143"/>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Project Lead</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648772"/>
            <a:ext cx="7627382" cy="2138124"/>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Addressing Barriers with AI-Powered Creation</a:t>
            </a:r>
            <a:endParaRPr lang="en-US" sz="4450" dirty="0"/>
          </a:p>
        </p:txBody>
      </p:sp>
      <p:sp>
        <p:nvSpPr>
          <p:cNvPr id="4" name="Shape 1"/>
          <p:cNvSpPr/>
          <p:nvPr/>
        </p:nvSpPr>
        <p:spPr>
          <a:xfrm>
            <a:off x="6244709" y="3355538"/>
            <a:ext cx="487442" cy="487442"/>
          </a:xfrm>
          <a:prstGeom prst="roundRect">
            <a:avLst>
              <a:gd name="adj" fmla="val 18669"/>
            </a:avLst>
          </a:prstGeom>
          <a:solidFill>
            <a:srgbClr val="740B0B"/>
          </a:solidFill>
          <a:ln w="7620">
            <a:solidFill>
              <a:srgbClr val="8D2424"/>
            </a:solidFill>
            <a:prstDash val="solid"/>
          </a:ln>
        </p:spPr>
      </p:sp>
      <p:sp>
        <p:nvSpPr>
          <p:cNvPr id="5" name="Text 2"/>
          <p:cNvSpPr/>
          <p:nvPr/>
        </p:nvSpPr>
        <p:spPr>
          <a:xfrm>
            <a:off x="6387822" y="3428167"/>
            <a:ext cx="201097" cy="342067"/>
          </a:xfrm>
          <a:prstGeom prst="rect">
            <a:avLst/>
          </a:prstGeom>
          <a:noFill/>
          <a:ln/>
        </p:spPr>
        <p:txBody>
          <a:bodyPr wrap="none" lIns="0" tIns="0" rIns="0" bIns="0" rtlCol="0" anchor="t"/>
          <a:lstStyle/>
          <a:p>
            <a:pPr marL="0" indent="0" algn="ctr">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1</a:t>
            </a:r>
            <a:endParaRPr lang="en-US" sz="2650" dirty="0"/>
          </a:p>
        </p:txBody>
      </p:sp>
      <p:sp>
        <p:nvSpPr>
          <p:cNvPr id="6" name="Text 3"/>
          <p:cNvSpPr/>
          <p:nvPr/>
        </p:nvSpPr>
        <p:spPr>
          <a:xfrm>
            <a:off x="6948726" y="3355538"/>
            <a:ext cx="3001447" cy="712470"/>
          </a:xfrm>
          <a:prstGeom prst="rect">
            <a:avLst/>
          </a:prstGeom>
          <a:noFill/>
          <a:ln/>
        </p:spPr>
        <p:txBody>
          <a:bodyPr wrap="squar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Problem: Limited Resources</a:t>
            </a:r>
            <a:endParaRPr lang="en-US" sz="2200" dirty="0"/>
          </a:p>
        </p:txBody>
      </p:sp>
      <p:sp>
        <p:nvSpPr>
          <p:cNvPr id="7" name="Text 4"/>
          <p:cNvSpPr/>
          <p:nvPr/>
        </p:nvSpPr>
        <p:spPr>
          <a:xfrm>
            <a:off x="6948726" y="4197906"/>
            <a:ext cx="3001447"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Traditional anime creation requires extensive time, skills, and resources.</a:t>
            </a:r>
            <a:endParaRPr lang="en-US" sz="1700" dirty="0"/>
          </a:p>
        </p:txBody>
      </p:sp>
      <p:sp>
        <p:nvSpPr>
          <p:cNvPr id="8" name="Shape 5"/>
          <p:cNvSpPr/>
          <p:nvPr/>
        </p:nvSpPr>
        <p:spPr>
          <a:xfrm>
            <a:off x="10166747" y="3355538"/>
            <a:ext cx="487442" cy="487442"/>
          </a:xfrm>
          <a:prstGeom prst="roundRect">
            <a:avLst>
              <a:gd name="adj" fmla="val 18669"/>
            </a:avLst>
          </a:prstGeom>
          <a:solidFill>
            <a:srgbClr val="740B0B"/>
          </a:solidFill>
          <a:ln w="7620">
            <a:solidFill>
              <a:srgbClr val="8D2424"/>
            </a:solidFill>
            <a:prstDash val="solid"/>
          </a:ln>
        </p:spPr>
      </p:sp>
      <p:sp>
        <p:nvSpPr>
          <p:cNvPr id="9" name="Text 6"/>
          <p:cNvSpPr/>
          <p:nvPr/>
        </p:nvSpPr>
        <p:spPr>
          <a:xfrm>
            <a:off x="10267593" y="3428167"/>
            <a:ext cx="285631" cy="342067"/>
          </a:xfrm>
          <a:prstGeom prst="rect">
            <a:avLst/>
          </a:prstGeom>
          <a:noFill/>
          <a:ln/>
        </p:spPr>
        <p:txBody>
          <a:bodyPr wrap="none" lIns="0" tIns="0" rIns="0" bIns="0" rtlCol="0" anchor="t"/>
          <a:lstStyle/>
          <a:p>
            <a:pPr marL="0" indent="0" algn="ctr">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2</a:t>
            </a:r>
            <a:endParaRPr lang="en-US" sz="2650" dirty="0"/>
          </a:p>
        </p:txBody>
      </p:sp>
      <p:sp>
        <p:nvSpPr>
          <p:cNvPr id="10" name="Text 7"/>
          <p:cNvSpPr/>
          <p:nvPr/>
        </p:nvSpPr>
        <p:spPr>
          <a:xfrm>
            <a:off x="10870763" y="3355538"/>
            <a:ext cx="3001447" cy="1068705"/>
          </a:xfrm>
          <a:prstGeom prst="rect">
            <a:avLst/>
          </a:prstGeom>
          <a:noFill/>
          <a:ln/>
        </p:spPr>
        <p:txBody>
          <a:bodyPr wrap="squar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Solution: AI-Powered Platform</a:t>
            </a:r>
            <a:endParaRPr lang="en-US" sz="2200" dirty="0"/>
          </a:p>
        </p:txBody>
      </p:sp>
      <p:sp>
        <p:nvSpPr>
          <p:cNvPr id="11" name="Text 8"/>
          <p:cNvSpPr/>
          <p:nvPr/>
        </p:nvSpPr>
        <p:spPr>
          <a:xfrm>
            <a:off x="10870763" y="4554141"/>
            <a:ext cx="3001447" cy="138684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Animeverse democratizes access to anime character development, simplifying the process.</a:t>
            </a:r>
            <a:endParaRPr lang="en-US" sz="1700" dirty="0"/>
          </a:p>
        </p:txBody>
      </p:sp>
      <p:sp>
        <p:nvSpPr>
          <p:cNvPr id="12" name="Shape 9"/>
          <p:cNvSpPr/>
          <p:nvPr/>
        </p:nvSpPr>
        <p:spPr>
          <a:xfrm>
            <a:off x="6244709" y="6401276"/>
            <a:ext cx="487442" cy="487442"/>
          </a:xfrm>
          <a:prstGeom prst="roundRect">
            <a:avLst>
              <a:gd name="adj" fmla="val 18669"/>
            </a:avLst>
          </a:prstGeom>
          <a:solidFill>
            <a:srgbClr val="740B0B"/>
          </a:solidFill>
          <a:ln w="7620">
            <a:solidFill>
              <a:srgbClr val="8D2424"/>
            </a:solidFill>
            <a:prstDash val="solid"/>
          </a:ln>
        </p:spPr>
      </p:sp>
      <p:sp>
        <p:nvSpPr>
          <p:cNvPr id="13" name="Text 10"/>
          <p:cNvSpPr/>
          <p:nvPr/>
        </p:nvSpPr>
        <p:spPr>
          <a:xfrm>
            <a:off x="6337697" y="6473904"/>
            <a:ext cx="301347" cy="342067"/>
          </a:xfrm>
          <a:prstGeom prst="rect">
            <a:avLst/>
          </a:prstGeom>
          <a:noFill/>
          <a:ln/>
        </p:spPr>
        <p:txBody>
          <a:bodyPr wrap="none" lIns="0" tIns="0" rIns="0" bIns="0" rtlCol="0" anchor="t"/>
          <a:lstStyle/>
          <a:p>
            <a:pPr marL="0" indent="0" algn="ctr">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3</a:t>
            </a:r>
            <a:endParaRPr lang="en-US" sz="2650" dirty="0"/>
          </a:p>
        </p:txBody>
      </p:sp>
      <p:sp>
        <p:nvSpPr>
          <p:cNvPr id="14" name="Text 11"/>
          <p:cNvSpPr/>
          <p:nvPr/>
        </p:nvSpPr>
        <p:spPr>
          <a:xfrm>
            <a:off x="6948726" y="6401276"/>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New Avenues</a:t>
            </a:r>
            <a:endParaRPr lang="en-US" sz="2200" dirty="0"/>
          </a:p>
        </p:txBody>
      </p:sp>
      <p:sp>
        <p:nvSpPr>
          <p:cNvPr id="15" name="Text 12"/>
          <p:cNvSpPr/>
          <p:nvPr/>
        </p:nvSpPr>
        <p:spPr>
          <a:xfrm>
            <a:off x="6948726" y="6887408"/>
            <a:ext cx="6923365" cy="69342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Unleash creativity and explore new artistic avenues, without the need for traditional skills.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198727"/>
          </a:xfrm>
          <a:prstGeom prst="rect">
            <a:avLst/>
          </a:prstGeom>
        </p:spPr>
      </p:pic>
      <p:sp>
        <p:nvSpPr>
          <p:cNvPr id="3" name="Text 0"/>
          <p:cNvSpPr/>
          <p:nvPr/>
        </p:nvSpPr>
        <p:spPr>
          <a:xfrm>
            <a:off x="615553" y="2682359"/>
            <a:ext cx="11699081" cy="578644"/>
          </a:xfrm>
          <a:prstGeom prst="rect">
            <a:avLst/>
          </a:prstGeom>
          <a:noFill/>
          <a:ln/>
        </p:spPr>
        <p:txBody>
          <a:bodyPr wrap="none" lIns="0" tIns="0" rIns="0" bIns="0" rtlCol="0" anchor="t"/>
          <a:lstStyle/>
          <a:p>
            <a:pPr marL="0" indent="0">
              <a:lnSpc>
                <a:spcPts val="4550"/>
              </a:lnSpc>
              <a:buNone/>
            </a:pPr>
            <a:r>
              <a:rPr lang="en-US" sz="3600" dirty="0">
                <a:solidFill>
                  <a:srgbClr val="FAEBEB"/>
                </a:solidFill>
                <a:latin typeface="Dela Gothic One" pitchFamily="34" charset="0"/>
                <a:ea typeface="Dela Gothic One" pitchFamily="34" charset="-122"/>
                <a:cs typeface="Dela Gothic One" pitchFamily="34" charset="-120"/>
              </a:rPr>
              <a:t>AI-Driven Character Design: Step-by-Step</a:t>
            </a:r>
            <a:endParaRPr lang="en-US" sz="3600" dirty="0"/>
          </a:p>
        </p:txBody>
      </p:sp>
      <p:pic>
        <p:nvPicPr>
          <p:cNvPr id="4" name="Image 1" descr="preencoded.png"/>
          <p:cNvPicPr>
            <a:picLocks noChangeAspect="1"/>
          </p:cNvPicPr>
          <p:nvPr/>
        </p:nvPicPr>
        <p:blipFill>
          <a:blip r:embed="rId4"/>
          <a:stretch>
            <a:fillRect/>
          </a:stretch>
        </p:blipFill>
        <p:spPr>
          <a:xfrm>
            <a:off x="615553" y="3524845"/>
            <a:ext cx="879515" cy="1055370"/>
          </a:xfrm>
          <a:prstGeom prst="rect">
            <a:avLst/>
          </a:prstGeom>
        </p:spPr>
      </p:pic>
      <p:sp>
        <p:nvSpPr>
          <p:cNvPr id="5" name="Text 1"/>
          <p:cNvSpPr/>
          <p:nvPr/>
        </p:nvSpPr>
        <p:spPr>
          <a:xfrm>
            <a:off x="1758910" y="3700701"/>
            <a:ext cx="2809875" cy="289322"/>
          </a:xfrm>
          <a:prstGeom prst="rect">
            <a:avLst/>
          </a:prstGeom>
          <a:noFill/>
          <a:ln/>
        </p:spPr>
        <p:txBody>
          <a:bodyPr wrap="none" lIns="0" tIns="0" rIns="0" bIns="0" rtlCol="0" anchor="t"/>
          <a:lstStyle/>
          <a:p>
            <a:pPr marL="0" indent="0" algn="l">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Input Desired Traits</a:t>
            </a:r>
            <a:endParaRPr lang="en-US" sz="1800" dirty="0"/>
          </a:p>
        </p:txBody>
      </p:sp>
      <p:sp>
        <p:nvSpPr>
          <p:cNvPr id="6" name="Text 2"/>
          <p:cNvSpPr/>
          <p:nvPr/>
        </p:nvSpPr>
        <p:spPr>
          <a:xfrm>
            <a:off x="1758910" y="4095512"/>
            <a:ext cx="12255937" cy="281345"/>
          </a:xfrm>
          <a:prstGeom prst="rect">
            <a:avLst/>
          </a:prstGeom>
          <a:noFill/>
          <a:ln/>
        </p:spPr>
        <p:txBody>
          <a:bodyPr wrap="none" lIns="0" tIns="0" rIns="0" bIns="0" rtlCol="0" anchor="t"/>
          <a:lstStyle/>
          <a:p>
            <a:pPr marL="0" indent="0" algn="l">
              <a:lnSpc>
                <a:spcPts val="2200"/>
              </a:lnSpc>
              <a:buNone/>
            </a:pPr>
            <a:r>
              <a:rPr lang="en-US" sz="1350" dirty="0">
                <a:solidFill>
                  <a:srgbClr val="FFE5E5"/>
                </a:solidFill>
                <a:latin typeface="DM Sans" pitchFamily="34" charset="0"/>
                <a:ea typeface="DM Sans" pitchFamily="34" charset="-122"/>
                <a:cs typeface="DM Sans" pitchFamily="34" charset="-120"/>
              </a:rPr>
              <a:t>Describe your dream character: appearance, personality, style.</a:t>
            </a:r>
            <a:endParaRPr lang="en-US" sz="1350" dirty="0"/>
          </a:p>
        </p:txBody>
      </p:sp>
      <p:pic>
        <p:nvPicPr>
          <p:cNvPr id="7" name="Image 2" descr="preencoded.png"/>
          <p:cNvPicPr>
            <a:picLocks noChangeAspect="1"/>
          </p:cNvPicPr>
          <p:nvPr/>
        </p:nvPicPr>
        <p:blipFill>
          <a:blip r:embed="rId5"/>
          <a:stretch>
            <a:fillRect/>
          </a:stretch>
        </p:blipFill>
        <p:spPr>
          <a:xfrm>
            <a:off x="615553" y="4580215"/>
            <a:ext cx="879515" cy="1055370"/>
          </a:xfrm>
          <a:prstGeom prst="rect">
            <a:avLst/>
          </a:prstGeom>
        </p:spPr>
      </p:pic>
      <p:sp>
        <p:nvSpPr>
          <p:cNvPr id="8" name="Text 3"/>
          <p:cNvSpPr/>
          <p:nvPr/>
        </p:nvSpPr>
        <p:spPr>
          <a:xfrm>
            <a:off x="1758910" y="4756071"/>
            <a:ext cx="3002637" cy="289322"/>
          </a:xfrm>
          <a:prstGeom prst="rect">
            <a:avLst/>
          </a:prstGeom>
          <a:noFill/>
          <a:ln/>
        </p:spPr>
        <p:txBody>
          <a:bodyPr wrap="none" lIns="0" tIns="0" rIns="0" bIns="0" rtlCol="0" anchor="t"/>
          <a:lstStyle/>
          <a:p>
            <a:pPr marL="0" indent="0" algn="l">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AI Generates Options</a:t>
            </a:r>
            <a:endParaRPr lang="en-US" sz="1800" dirty="0"/>
          </a:p>
        </p:txBody>
      </p:sp>
      <p:sp>
        <p:nvSpPr>
          <p:cNvPr id="9" name="Text 4"/>
          <p:cNvSpPr/>
          <p:nvPr/>
        </p:nvSpPr>
        <p:spPr>
          <a:xfrm>
            <a:off x="1758910" y="5150882"/>
            <a:ext cx="12255937" cy="281345"/>
          </a:xfrm>
          <a:prstGeom prst="rect">
            <a:avLst/>
          </a:prstGeom>
          <a:noFill/>
          <a:ln/>
        </p:spPr>
        <p:txBody>
          <a:bodyPr wrap="none" lIns="0" tIns="0" rIns="0" bIns="0" rtlCol="0" anchor="t"/>
          <a:lstStyle/>
          <a:p>
            <a:pPr marL="0" indent="0" algn="l">
              <a:lnSpc>
                <a:spcPts val="2200"/>
              </a:lnSpc>
              <a:buNone/>
            </a:pPr>
            <a:r>
              <a:rPr lang="en-US" sz="1350" dirty="0">
                <a:solidFill>
                  <a:srgbClr val="FFE5E5"/>
                </a:solidFill>
                <a:latin typeface="DM Sans" pitchFamily="34" charset="0"/>
                <a:ea typeface="DM Sans" pitchFamily="34" charset="-122"/>
                <a:cs typeface="DM Sans" pitchFamily="34" charset="-120"/>
              </a:rPr>
              <a:t>Our AI provides a range of character designs based on your input.</a:t>
            </a:r>
            <a:endParaRPr lang="en-US" sz="1350" dirty="0"/>
          </a:p>
        </p:txBody>
      </p:sp>
      <p:pic>
        <p:nvPicPr>
          <p:cNvPr id="10" name="Image 3" descr="preencoded.png"/>
          <p:cNvPicPr>
            <a:picLocks noChangeAspect="1"/>
          </p:cNvPicPr>
          <p:nvPr/>
        </p:nvPicPr>
        <p:blipFill>
          <a:blip r:embed="rId6"/>
          <a:stretch>
            <a:fillRect/>
          </a:stretch>
        </p:blipFill>
        <p:spPr>
          <a:xfrm>
            <a:off x="615553" y="5635585"/>
            <a:ext cx="879515" cy="1055370"/>
          </a:xfrm>
          <a:prstGeom prst="rect">
            <a:avLst/>
          </a:prstGeom>
        </p:spPr>
      </p:pic>
      <p:sp>
        <p:nvSpPr>
          <p:cNvPr id="11" name="Text 5"/>
          <p:cNvSpPr/>
          <p:nvPr/>
        </p:nvSpPr>
        <p:spPr>
          <a:xfrm>
            <a:off x="1758910" y="5811441"/>
            <a:ext cx="2957513" cy="289322"/>
          </a:xfrm>
          <a:prstGeom prst="rect">
            <a:avLst/>
          </a:prstGeom>
          <a:noFill/>
          <a:ln/>
        </p:spPr>
        <p:txBody>
          <a:bodyPr wrap="none" lIns="0" tIns="0" rIns="0" bIns="0" rtlCol="0" anchor="t"/>
          <a:lstStyle/>
          <a:p>
            <a:pPr marL="0" indent="0" algn="l">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Customize and Refine</a:t>
            </a:r>
            <a:endParaRPr lang="en-US" sz="1800" dirty="0"/>
          </a:p>
        </p:txBody>
      </p:sp>
      <p:sp>
        <p:nvSpPr>
          <p:cNvPr id="12" name="Text 6"/>
          <p:cNvSpPr/>
          <p:nvPr/>
        </p:nvSpPr>
        <p:spPr>
          <a:xfrm>
            <a:off x="1758910" y="6206252"/>
            <a:ext cx="12255937" cy="281345"/>
          </a:xfrm>
          <a:prstGeom prst="rect">
            <a:avLst/>
          </a:prstGeom>
          <a:noFill/>
          <a:ln/>
        </p:spPr>
        <p:txBody>
          <a:bodyPr wrap="none" lIns="0" tIns="0" rIns="0" bIns="0" rtlCol="0" anchor="t"/>
          <a:lstStyle/>
          <a:p>
            <a:pPr marL="0" indent="0" algn="l">
              <a:lnSpc>
                <a:spcPts val="2200"/>
              </a:lnSpc>
              <a:buNone/>
            </a:pPr>
            <a:r>
              <a:rPr lang="en-US" sz="1350" dirty="0">
                <a:solidFill>
                  <a:srgbClr val="FFE5E5"/>
                </a:solidFill>
                <a:latin typeface="DM Sans" pitchFamily="34" charset="0"/>
                <a:ea typeface="DM Sans" pitchFamily="34" charset="-122"/>
                <a:cs typeface="DM Sans" pitchFamily="34" charset="-120"/>
              </a:rPr>
              <a:t>Fine-tune every detail to match your vision, from hair to clothing.</a:t>
            </a:r>
            <a:endParaRPr lang="en-US" sz="1350" dirty="0"/>
          </a:p>
        </p:txBody>
      </p:sp>
      <p:pic>
        <p:nvPicPr>
          <p:cNvPr id="13" name="Image 4" descr="preencoded.png"/>
          <p:cNvPicPr>
            <a:picLocks noChangeAspect="1"/>
          </p:cNvPicPr>
          <p:nvPr/>
        </p:nvPicPr>
        <p:blipFill>
          <a:blip r:embed="rId7"/>
          <a:stretch>
            <a:fillRect/>
          </a:stretch>
        </p:blipFill>
        <p:spPr>
          <a:xfrm>
            <a:off x="615553" y="6690955"/>
            <a:ext cx="879515" cy="1055370"/>
          </a:xfrm>
          <a:prstGeom prst="rect">
            <a:avLst/>
          </a:prstGeom>
        </p:spPr>
      </p:pic>
      <p:sp>
        <p:nvSpPr>
          <p:cNvPr id="14" name="Text 7"/>
          <p:cNvSpPr/>
          <p:nvPr/>
        </p:nvSpPr>
        <p:spPr>
          <a:xfrm>
            <a:off x="1758910" y="6866811"/>
            <a:ext cx="2869525" cy="289322"/>
          </a:xfrm>
          <a:prstGeom prst="rect">
            <a:avLst/>
          </a:prstGeom>
          <a:noFill/>
          <a:ln/>
        </p:spPr>
        <p:txBody>
          <a:bodyPr wrap="none" lIns="0" tIns="0" rIns="0" bIns="0" rtlCol="0" anchor="t"/>
          <a:lstStyle/>
          <a:p>
            <a:pPr marL="0" indent="0" algn="l">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Perfected Character</a:t>
            </a:r>
            <a:endParaRPr lang="en-US" sz="1800" dirty="0"/>
          </a:p>
        </p:txBody>
      </p:sp>
      <p:sp>
        <p:nvSpPr>
          <p:cNvPr id="15" name="Text 8"/>
          <p:cNvSpPr/>
          <p:nvPr/>
        </p:nvSpPr>
        <p:spPr>
          <a:xfrm>
            <a:off x="1758910" y="7261622"/>
            <a:ext cx="12255937" cy="281345"/>
          </a:xfrm>
          <a:prstGeom prst="rect">
            <a:avLst/>
          </a:prstGeom>
          <a:noFill/>
          <a:ln/>
        </p:spPr>
        <p:txBody>
          <a:bodyPr wrap="none" lIns="0" tIns="0" rIns="0" bIns="0" rtlCol="0" anchor="t"/>
          <a:lstStyle/>
          <a:p>
            <a:pPr marL="0" indent="0" algn="l">
              <a:lnSpc>
                <a:spcPts val="2200"/>
              </a:lnSpc>
              <a:buNone/>
            </a:pPr>
            <a:r>
              <a:rPr lang="en-US" sz="1350" dirty="0">
                <a:solidFill>
                  <a:srgbClr val="FFE5E5"/>
                </a:solidFill>
                <a:latin typeface="DM Sans" pitchFamily="34" charset="0"/>
                <a:ea typeface="DM Sans" pitchFamily="34" charset="-122"/>
                <a:cs typeface="DM Sans" pitchFamily="34" charset="-120"/>
              </a:rPr>
              <a:t>A unique anime character, ready for voice integration and animation.</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sp>
        <p:nvSpPr>
          <p:cNvPr id="3" name="Text 0"/>
          <p:cNvSpPr/>
          <p:nvPr/>
        </p:nvSpPr>
        <p:spPr>
          <a:xfrm>
            <a:off x="758309" y="3451503"/>
            <a:ext cx="131137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Voice Integration: Breathing Life into Characters</a:t>
            </a:r>
            <a:endParaRPr lang="en-US" sz="4450" dirty="0"/>
          </a:p>
        </p:txBody>
      </p:sp>
      <p:pic>
        <p:nvPicPr>
          <p:cNvPr id="4" name="Image 1" descr="preencoded.png"/>
          <p:cNvPicPr>
            <a:picLocks noChangeAspect="1"/>
          </p:cNvPicPr>
          <p:nvPr/>
        </p:nvPicPr>
        <p:blipFill>
          <a:blip r:embed="rId4"/>
          <a:stretch>
            <a:fillRect/>
          </a:stretch>
        </p:blipFill>
        <p:spPr>
          <a:xfrm>
            <a:off x="758309" y="5201841"/>
            <a:ext cx="541615" cy="541615"/>
          </a:xfrm>
          <a:prstGeom prst="rect">
            <a:avLst/>
          </a:prstGeom>
        </p:spPr>
      </p:pic>
      <p:sp>
        <p:nvSpPr>
          <p:cNvPr id="5" name="Text 1"/>
          <p:cNvSpPr/>
          <p:nvPr/>
        </p:nvSpPr>
        <p:spPr>
          <a:xfrm>
            <a:off x="758309" y="5960031"/>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Voice Input</a:t>
            </a:r>
            <a:endParaRPr lang="en-US" sz="2200" dirty="0"/>
          </a:p>
        </p:txBody>
      </p:sp>
      <p:sp>
        <p:nvSpPr>
          <p:cNvPr id="6" name="Text 2"/>
          <p:cNvSpPr/>
          <p:nvPr/>
        </p:nvSpPr>
        <p:spPr>
          <a:xfrm>
            <a:off x="758309" y="6446163"/>
            <a:ext cx="4154567" cy="69342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Record your own voice or select from various AI-generated voices.</a:t>
            </a:r>
            <a:endParaRPr lang="en-US" sz="1700" dirty="0"/>
          </a:p>
        </p:txBody>
      </p:sp>
      <p:pic>
        <p:nvPicPr>
          <p:cNvPr id="7" name="Image 2" descr="preencoded.png"/>
          <p:cNvPicPr>
            <a:picLocks noChangeAspect="1"/>
          </p:cNvPicPr>
          <p:nvPr/>
        </p:nvPicPr>
        <p:blipFill>
          <a:blip r:embed="rId5"/>
          <a:stretch>
            <a:fillRect/>
          </a:stretch>
        </p:blipFill>
        <p:spPr>
          <a:xfrm>
            <a:off x="5237798" y="5201841"/>
            <a:ext cx="541615" cy="541615"/>
          </a:xfrm>
          <a:prstGeom prst="rect">
            <a:avLst/>
          </a:prstGeom>
        </p:spPr>
      </p:pic>
      <p:sp>
        <p:nvSpPr>
          <p:cNvPr id="8" name="Text 3"/>
          <p:cNvSpPr/>
          <p:nvPr/>
        </p:nvSpPr>
        <p:spPr>
          <a:xfrm>
            <a:off x="5237798" y="5960031"/>
            <a:ext cx="3484602"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Voice Customization</a:t>
            </a:r>
            <a:endParaRPr lang="en-US" sz="2200" dirty="0"/>
          </a:p>
        </p:txBody>
      </p:sp>
      <p:sp>
        <p:nvSpPr>
          <p:cNvPr id="9" name="Text 4"/>
          <p:cNvSpPr/>
          <p:nvPr/>
        </p:nvSpPr>
        <p:spPr>
          <a:xfrm>
            <a:off x="5237798" y="6446163"/>
            <a:ext cx="4154686"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Adjust pitch, tone, and accent to perfectly match your character's personality.</a:t>
            </a:r>
            <a:endParaRPr lang="en-US" sz="1700" dirty="0"/>
          </a:p>
        </p:txBody>
      </p:sp>
      <p:pic>
        <p:nvPicPr>
          <p:cNvPr id="10" name="Image 3" descr="preencoded.png"/>
          <p:cNvPicPr>
            <a:picLocks noChangeAspect="1"/>
          </p:cNvPicPr>
          <p:nvPr/>
        </p:nvPicPr>
        <p:blipFill>
          <a:blip r:embed="rId6"/>
          <a:stretch>
            <a:fillRect/>
          </a:stretch>
        </p:blipFill>
        <p:spPr>
          <a:xfrm>
            <a:off x="9717405" y="5201841"/>
            <a:ext cx="541615" cy="541615"/>
          </a:xfrm>
          <a:prstGeom prst="rect">
            <a:avLst/>
          </a:prstGeom>
        </p:spPr>
      </p:pic>
      <p:sp>
        <p:nvSpPr>
          <p:cNvPr id="11" name="Text 5"/>
          <p:cNvSpPr/>
          <p:nvPr/>
        </p:nvSpPr>
        <p:spPr>
          <a:xfrm>
            <a:off x="9717405" y="5960031"/>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Lip Sync Tech</a:t>
            </a:r>
            <a:endParaRPr lang="en-US" sz="2200" dirty="0"/>
          </a:p>
        </p:txBody>
      </p:sp>
      <p:sp>
        <p:nvSpPr>
          <p:cNvPr id="12" name="Text 6"/>
          <p:cNvSpPr/>
          <p:nvPr/>
        </p:nvSpPr>
        <p:spPr>
          <a:xfrm>
            <a:off x="9717405" y="6446163"/>
            <a:ext cx="4154567"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Animeverse seamlessly syncs voices with character animations for a natural feel.</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27234" y="571381"/>
            <a:ext cx="13175933" cy="1367076"/>
          </a:xfrm>
          <a:prstGeom prst="rect">
            <a:avLst/>
          </a:prstGeom>
          <a:noFill/>
          <a:ln/>
        </p:spPr>
        <p:txBody>
          <a:bodyPr wrap="square" lIns="0" tIns="0" rIns="0" bIns="0" rtlCol="0" anchor="t"/>
          <a:lstStyle/>
          <a:p>
            <a:pPr marL="0" indent="0">
              <a:lnSpc>
                <a:spcPts val="5350"/>
              </a:lnSpc>
              <a:buNone/>
            </a:pPr>
            <a:r>
              <a:rPr lang="en-US" sz="4300" dirty="0">
                <a:solidFill>
                  <a:srgbClr val="FAEBEB"/>
                </a:solidFill>
                <a:latin typeface="Dela Gothic One" pitchFamily="34" charset="0"/>
                <a:ea typeface="Dela Gothic One" pitchFamily="34" charset="-122"/>
                <a:cs typeface="Dela Gothic One" pitchFamily="34" charset="-120"/>
              </a:rPr>
              <a:t>Motion Animation: Static to Dynamic in Minutes</a:t>
            </a:r>
            <a:endParaRPr lang="en-US" sz="4300" dirty="0"/>
          </a:p>
        </p:txBody>
      </p:sp>
      <p:sp>
        <p:nvSpPr>
          <p:cNvPr id="3" name="Text 1"/>
          <p:cNvSpPr/>
          <p:nvPr/>
        </p:nvSpPr>
        <p:spPr>
          <a:xfrm>
            <a:off x="1872853" y="3210877"/>
            <a:ext cx="2919055" cy="341828"/>
          </a:xfrm>
          <a:prstGeom prst="rect">
            <a:avLst/>
          </a:prstGeom>
          <a:noFill/>
          <a:ln/>
        </p:spPr>
        <p:txBody>
          <a:bodyPr wrap="none" lIns="0" tIns="0" rIns="0" bIns="0" rtlCol="0" anchor="t"/>
          <a:lstStyle/>
          <a:p>
            <a:pPr marL="0" indent="0" algn="r">
              <a:lnSpc>
                <a:spcPts val="2650"/>
              </a:lnSpc>
              <a:buNone/>
            </a:pPr>
            <a:r>
              <a:rPr lang="en-US" sz="2150" dirty="0">
                <a:solidFill>
                  <a:srgbClr val="FFE5E5"/>
                </a:solidFill>
                <a:latin typeface="Dela Gothic One" pitchFamily="34" charset="0"/>
                <a:ea typeface="Dela Gothic One" pitchFamily="34" charset="-122"/>
                <a:cs typeface="Dela Gothic One" pitchFamily="34" charset="-120"/>
              </a:rPr>
              <a:t>Import Character</a:t>
            </a:r>
            <a:endParaRPr lang="en-US" sz="2150" dirty="0"/>
          </a:p>
        </p:txBody>
      </p:sp>
      <p:pic>
        <p:nvPicPr>
          <p:cNvPr id="4" name="Image 0" descr="preencoded.png"/>
          <p:cNvPicPr>
            <a:picLocks noChangeAspect="1"/>
          </p:cNvPicPr>
          <p:nvPr/>
        </p:nvPicPr>
        <p:blipFill>
          <a:blip r:embed="rId3"/>
          <a:stretch>
            <a:fillRect/>
          </a:stretch>
        </p:blipFill>
        <p:spPr>
          <a:xfrm>
            <a:off x="5103614" y="2353985"/>
            <a:ext cx="4423172" cy="4423172"/>
          </a:xfrm>
          <a:prstGeom prst="rect">
            <a:avLst/>
          </a:prstGeom>
        </p:spPr>
      </p:pic>
      <p:sp>
        <p:nvSpPr>
          <p:cNvPr id="5" name="Text 2"/>
          <p:cNvSpPr/>
          <p:nvPr/>
        </p:nvSpPr>
        <p:spPr>
          <a:xfrm>
            <a:off x="6348591" y="3091160"/>
            <a:ext cx="152757" cy="415647"/>
          </a:xfrm>
          <a:prstGeom prst="rect">
            <a:avLst/>
          </a:prstGeom>
          <a:noFill/>
          <a:ln/>
        </p:spPr>
        <p:txBody>
          <a:bodyPr wrap="none" lIns="0" tIns="0" rIns="0" bIns="0" rtlCol="0" anchor="t"/>
          <a:lstStyle/>
          <a:p>
            <a:pPr marL="0" indent="0">
              <a:lnSpc>
                <a:spcPts val="3250"/>
              </a:lnSpc>
              <a:buNone/>
            </a:pPr>
            <a:r>
              <a:rPr lang="en-US" sz="2000" dirty="0">
                <a:solidFill>
                  <a:srgbClr val="FFE5E5"/>
                </a:solidFill>
                <a:latin typeface="Dela Gothic One" pitchFamily="34" charset="0"/>
                <a:ea typeface="Dela Gothic One" pitchFamily="34" charset="-122"/>
                <a:cs typeface="Dela Gothic One" pitchFamily="34" charset="-120"/>
              </a:rPr>
              <a:t>1</a:t>
            </a:r>
            <a:endParaRPr lang="en-US" sz="2000" dirty="0"/>
          </a:p>
        </p:txBody>
      </p:sp>
      <p:sp>
        <p:nvSpPr>
          <p:cNvPr id="6" name="Text 3"/>
          <p:cNvSpPr/>
          <p:nvPr/>
        </p:nvSpPr>
        <p:spPr>
          <a:xfrm>
            <a:off x="9838492" y="3210877"/>
            <a:ext cx="2734270" cy="341828"/>
          </a:xfrm>
          <a:prstGeom prst="rect">
            <a:avLst/>
          </a:prstGeom>
          <a:noFill/>
          <a:ln/>
        </p:spPr>
        <p:txBody>
          <a:bodyPr wrap="none" lIns="0" tIns="0" rIns="0" bIns="0" rtlCol="0" anchor="t"/>
          <a:lstStyle/>
          <a:p>
            <a:pPr marL="0" indent="0" algn="l">
              <a:lnSpc>
                <a:spcPts val="2650"/>
              </a:lnSpc>
              <a:buNone/>
            </a:pPr>
            <a:r>
              <a:rPr lang="en-US" sz="2150" dirty="0">
                <a:solidFill>
                  <a:srgbClr val="FFE5E5"/>
                </a:solidFill>
                <a:latin typeface="Dela Gothic One" pitchFamily="34" charset="0"/>
                <a:ea typeface="Dela Gothic One" pitchFamily="34" charset="-122"/>
                <a:cs typeface="Dela Gothic One" pitchFamily="34" charset="-120"/>
              </a:rPr>
              <a:t>Choose Style</a:t>
            </a:r>
            <a:endParaRPr lang="en-US" sz="2150" dirty="0"/>
          </a:p>
        </p:txBody>
      </p:sp>
      <p:pic>
        <p:nvPicPr>
          <p:cNvPr id="7" name="Image 1" descr="preencoded.png"/>
          <p:cNvPicPr>
            <a:picLocks noChangeAspect="1"/>
          </p:cNvPicPr>
          <p:nvPr/>
        </p:nvPicPr>
        <p:blipFill>
          <a:blip r:embed="rId4"/>
          <a:stretch>
            <a:fillRect/>
          </a:stretch>
        </p:blipFill>
        <p:spPr>
          <a:xfrm>
            <a:off x="5103614" y="2353985"/>
            <a:ext cx="4423172" cy="4423172"/>
          </a:xfrm>
          <a:prstGeom prst="rect">
            <a:avLst/>
          </a:prstGeom>
        </p:spPr>
      </p:pic>
      <p:sp>
        <p:nvSpPr>
          <p:cNvPr id="8" name="Text 4"/>
          <p:cNvSpPr/>
          <p:nvPr/>
        </p:nvSpPr>
        <p:spPr>
          <a:xfrm>
            <a:off x="8473142" y="3467517"/>
            <a:ext cx="216932" cy="415647"/>
          </a:xfrm>
          <a:prstGeom prst="rect">
            <a:avLst/>
          </a:prstGeom>
          <a:noFill/>
          <a:ln/>
        </p:spPr>
        <p:txBody>
          <a:bodyPr wrap="none" lIns="0" tIns="0" rIns="0" bIns="0" rtlCol="0" anchor="t"/>
          <a:lstStyle/>
          <a:p>
            <a:pPr marL="0" indent="0">
              <a:lnSpc>
                <a:spcPts val="3250"/>
              </a:lnSpc>
              <a:buNone/>
            </a:pPr>
            <a:r>
              <a:rPr lang="en-US" sz="2000" dirty="0">
                <a:solidFill>
                  <a:srgbClr val="FFE5E5"/>
                </a:solidFill>
                <a:latin typeface="Dela Gothic One" pitchFamily="34" charset="0"/>
                <a:ea typeface="Dela Gothic One" pitchFamily="34" charset="-122"/>
                <a:cs typeface="Dela Gothic One" pitchFamily="34" charset="-120"/>
              </a:rPr>
              <a:t>2</a:t>
            </a:r>
            <a:endParaRPr lang="en-US" sz="2000" dirty="0"/>
          </a:p>
        </p:txBody>
      </p:sp>
      <p:sp>
        <p:nvSpPr>
          <p:cNvPr id="9" name="Text 5"/>
          <p:cNvSpPr/>
          <p:nvPr/>
        </p:nvSpPr>
        <p:spPr>
          <a:xfrm>
            <a:off x="9838492" y="5578316"/>
            <a:ext cx="2734270" cy="341828"/>
          </a:xfrm>
          <a:prstGeom prst="rect">
            <a:avLst/>
          </a:prstGeom>
          <a:noFill/>
          <a:ln/>
        </p:spPr>
        <p:txBody>
          <a:bodyPr wrap="none" lIns="0" tIns="0" rIns="0" bIns="0" rtlCol="0" anchor="t"/>
          <a:lstStyle/>
          <a:p>
            <a:pPr marL="0" indent="0" algn="l">
              <a:lnSpc>
                <a:spcPts val="2650"/>
              </a:lnSpc>
              <a:buNone/>
            </a:pPr>
            <a:r>
              <a:rPr lang="en-US" sz="2150" dirty="0">
                <a:solidFill>
                  <a:srgbClr val="FFE5E5"/>
                </a:solidFill>
                <a:latin typeface="Dela Gothic One" pitchFamily="34" charset="0"/>
                <a:ea typeface="Dela Gothic One" pitchFamily="34" charset="-122"/>
                <a:cs typeface="Dela Gothic One" pitchFamily="34" charset="-120"/>
              </a:rPr>
              <a:t>Animate</a:t>
            </a:r>
            <a:endParaRPr lang="en-US" sz="2150" dirty="0"/>
          </a:p>
        </p:txBody>
      </p:sp>
      <p:pic>
        <p:nvPicPr>
          <p:cNvPr id="10" name="Image 2" descr="preencoded.png"/>
          <p:cNvPicPr>
            <a:picLocks noChangeAspect="1"/>
          </p:cNvPicPr>
          <p:nvPr/>
        </p:nvPicPr>
        <p:blipFill>
          <a:blip r:embed="rId5"/>
          <a:stretch>
            <a:fillRect/>
          </a:stretch>
        </p:blipFill>
        <p:spPr>
          <a:xfrm>
            <a:off x="5103614" y="2353985"/>
            <a:ext cx="4423172" cy="4423172"/>
          </a:xfrm>
          <a:prstGeom prst="rect">
            <a:avLst/>
          </a:prstGeom>
        </p:spPr>
      </p:pic>
      <p:sp>
        <p:nvSpPr>
          <p:cNvPr id="11" name="Text 6"/>
          <p:cNvSpPr/>
          <p:nvPr/>
        </p:nvSpPr>
        <p:spPr>
          <a:xfrm>
            <a:off x="8090833" y="5624215"/>
            <a:ext cx="228838" cy="415647"/>
          </a:xfrm>
          <a:prstGeom prst="rect">
            <a:avLst/>
          </a:prstGeom>
          <a:noFill/>
          <a:ln/>
        </p:spPr>
        <p:txBody>
          <a:bodyPr wrap="none" lIns="0" tIns="0" rIns="0" bIns="0" rtlCol="0" anchor="t"/>
          <a:lstStyle/>
          <a:p>
            <a:pPr marL="0" indent="0">
              <a:lnSpc>
                <a:spcPts val="3250"/>
              </a:lnSpc>
              <a:buNone/>
            </a:pPr>
            <a:r>
              <a:rPr lang="en-US" sz="2000" dirty="0">
                <a:solidFill>
                  <a:srgbClr val="FFE5E5"/>
                </a:solidFill>
                <a:latin typeface="Dela Gothic One" pitchFamily="34" charset="0"/>
                <a:ea typeface="Dela Gothic One" pitchFamily="34" charset="-122"/>
                <a:cs typeface="Dela Gothic One" pitchFamily="34" charset="-120"/>
              </a:rPr>
              <a:t>3</a:t>
            </a:r>
            <a:endParaRPr lang="en-US" sz="2000" dirty="0"/>
          </a:p>
        </p:txBody>
      </p:sp>
      <p:sp>
        <p:nvSpPr>
          <p:cNvPr id="12" name="Text 7"/>
          <p:cNvSpPr/>
          <p:nvPr/>
        </p:nvSpPr>
        <p:spPr>
          <a:xfrm>
            <a:off x="2057638" y="5578316"/>
            <a:ext cx="2734270" cy="341828"/>
          </a:xfrm>
          <a:prstGeom prst="rect">
            <a:avLst/>
          </a:prstGeom>
          <a:noFill/>
          <a:ln/>
        </p:spPr>
        <p:txBody>
          <a:bodyPr wrap="none" lIns="0" tIns="0" rIns="0" bIns="0" rtlCol="0" anchor="t"/>
          <a:lstStyle/>
          <a:p>
            <a:pPr marL="0" indent="0" algn="r">
              <a:lnSpc>
                <a:spcPts val="2650"/>
              </a:lnSpc>
              <a:buNone/>
            </a:pPr>
            <a:r>
              <a:rPr lang="en-US" sz="2150" dirty="0">
                <a:solidFill>
                  <a:srgbClr val="FFE5E5"/>
                </a:solidFill>
                <a:latin typeface="Dela Gothic One" pitchFamily="34" charset="0"/>
                <a:ea typeface="Dela Gothic One" pitchFamily="34" charset="-122"/>
                <a:cs typeface="Dela Gothic One" pitchFamily="34" charset="-120"/>
              </a:rPr>
              <a:t>Export</a:t>
            </a:r>
            <a:endParaRPr lang="en-US" sz="2150" dirty="0"/>
          </a:p>
        </p:txBody>
      </p:sp>
      <p:pic>
        <p:nvPicPr>
          <p:cNvPr id="13" name="Image 3" descr="preencoded.png"/>
          <p:cNvPicPr>
            <a:picLocks noChangeAspect="1"/>
          </p:cNvPicPr>
          <p:nvPr/>
        </p:nvPicPr>
        <p:blipFill>
          <a:blip r:embed="rId6"/>
          <a:stretch>
            <a:fillRect/>
          </a:stretch>
        </p:blipFill>
        <p:spPr>
          <a:xfrm>
            <a:off x="5103614" y="2353985"/>
            <a:ext cx="4423172" cy="4423172"/>
          </a:xfrm>
          <a:prstGeom prst="rect">
            <a:avLst/>
          </a:prstGeom>
        </p:spPr>
      </p:pic>
      <p:sp>
        <p:nvSpPr>
          <p:cNvPr id="14" name="Text 8"/>
          <p:cNvSpPr/>
          <p:nvPr/>
        </p:nvSpPr>
        <p:spPr>
          <a:xfrm>
            <a:off x="5928539" y="5247858"/>
            <a:ext cx="240030" cy="415647"/>
          </a:xfrm>
          <a:prstGeom prst="rect">
            <a:avLst/>
          </a:prstGeom>
          <a:noFill/>
          <a:ln/>
        </p:spPr>
        <p:txBody>
          <a:bodyPr wrap="none" lIns="0" tIns="0" rIns="0" bIns="0" rtlCol="0" anchor="t"/>
          <a:lstStyle/>
          <a:p>
            <a:pPr marL="0" indent="0">
              <a:lnSpc>
                <a:spcPts val="3250"/>
              </a:lnSpc>
              <a:buNone/>
            </a:pPr>
            <a:r>
              <a:rPr lang="en-US" sz="2000" dirty="0">
                <a:solidFill>
                  <a:srgbClr val="FFE5E5"/>
                </a:solidFill>
                <a:latin typeface="Dela Gothic One" pitchFamily="34" charset="0"/>
                <a:ea typeface="Dela Gothic One" pitchFamily="34" charset="-122"/>
                <a:cs typeface="Dela Gothic One" pitchFamily="34" charset="-120"/>
              </a:rPr>
              <a:t>4</a:t>
            </a:r>
            <a:endParaRPr lang="en-US" sz="2000" dirty="0"/>
          </a:p>
        </p:txBody>
      </p:sp>
      <p:sp>
        <p:nvSpPr>
          <p:cNvPr id="15" name="Text 9"/>
          <p:cNvSpPr/>
          <p:nvPr/>
        </p:nvSpPr>
        <p:spPr>
          <a:xfrm>
            <a:off x="727234" y="7010876"/>
            <a:ext cx="13175933" cy="664845"/>
          </a:xfrm>
          <a:prstGeom prst="rect">
            <a:avLst/>
          </a:prstGeom>
          <a:noFill/>
          <a:ln/>
        </p:spPr>
        <p:txBody>
          <a:bodyPr wrap="square" lIns="0" tIns="0" rIns="0" bIns="0" rtlCol="0" anchor="t"/>
          <a:lstStyle/>
          <a:p>
            <a:pPr marL="0" indent="0">
              <a:lnSpc>
                <a:spcPts val="2600"/>
              </a:lnSpc>
              <a:buNone/>
            </a:pPr>
            <a:r>
              <a:rPr lang="en-US" sz="1600" dirty="0">
                <a:solidFill>
                  <a:srgbClr val="FFE5E5"/>
                </a:solidFill>
                <a:latin typeface="DM Sans" pitchFamily="34" charset="0"/>
                <a:ea typeface="DM Sans" pitchFamily="34" charset="-122"/>
                <a:cs typeface="DM Sans" pitchFamily="34" charset="-120"/>
              </a:rPr>
              <a:t>Transform static characters into dynamic animations with ease. Select from a library of animation styles or create your own unique movements, and bring your anime visions to life.</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sp>
        <p:nvSpPr>
          <p:cNvPr id="3" name="Text 0"/>
          <p:cNvSpPr/>
          <p:nvPr/>
        </p:nvSpPr>
        <p:spPr>
          <a:xfrm>
            <a:off x="758309" y="3606403"/>
            <a:ext cx="131137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Advanced Editing: Unleash the Power of Customization</a:t>
            </a:r>
            <a:endParaRPr lang="en-US" sz="4450" dirty="0"/>
          </a:p>
        </p:txBody>
      </p:sp>
      <p:sp>
        <p:nvSpPr>
          <p:cNvPr id="4" name="Shape 1"/>
          <p:cNvSpPr/>
          <p:nvPr/>
        </p:nvSpPr>
        <p:spPr>
          <a:xfrm>
            <a:off x="758309" y="5356741"/>
            <a:ext cx="4226838" cy="1974652"/>
          </a:xfrm>
          <a:prstGeom prst="roundRect">
            <a:avLst>
              <a:gd name="adj" fmla="val 4608"/>
            </a:avLst>
          </a:prstGeom>
          <a:solidFill>
            <a:srgbClr val="740B0B"/>
          </a:solidFill>
          <a:ln w="7620">
            <a:solidFill>
              <a:srgbClr val="8D2424"/>
            </a:solidFill>
            <a:prstDash val="solid"/>
          </a:ln>
        </p:spPr>
      </p:sp>
      <p:sp>
        <p:nvSpPr>
          <p:cNvPr id="5" name="Text 2"/>
          <p:cNvSpPr/>
          <p:nvPr/>
        </p:nvSpPr>
        <p:spPr>
          <a:xfrm>
            <a:off x="982504" y="5580936"/>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Timeline Editing</a:t>
            </a:r>
            <a:endParaRPr lang="en-US" sz="2200" dirty="0"/>
          </a:p>
        </p:txBody>
      </p:sp>
      <p:sp>
        <p:nvSpPr>
          <p:cNvPr id="6" name="Text 3"/>
          <p:cNvSpPr/>
          <p:nvPr/>
        </p:nvSpPr>
        <p:spPr>
          <a:xfrm>
            <a:off x="982504" y="6067068"/>
            <a:ext cx="3778448"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Precise control over every frame, ensuring seamless animation sequences.</a:t>
            </a:r>
            <a:endParaRPr lang="en-US" sz="1700" dirty="0"/>
          </a:p>
        </p:txBody>
      </p:sp>
      <p:sp>
        <p:nvSpPr>
          <p:cNvPr id="7" name="Shape 4"/>
          <p:cNvSpPr/>
          <p:nvPr/>
        </p:nvSpPr>
        <p:spPr>
          <a:xfrm>
            <a:off x="5201722" y="5356741"/>
            <a:ext cx="4226838" cy="1974652"/>
          </a:xfrm>
          <a:prstGeom prst="roundRect">
            <a:avLst>
              <a:gd name="adj" fmla="val 4608"/>
            </a:avLst>
          </a:prstGeom>
          <a:solidFill>
            <a:srgbClr val="740B0B"/>
          </a:solidFill>
          <a:ln w="7620">
            <a:solidFill>
              <a:srgbClr val="8D2424"/>
            </a:solidFill>
            <a:prstDash val="solid"/>
          </a:ln>
        </p:spPr>
      </p:sp>
      <p:sp>
        <p:nvSpPr>
          <p:cNvPr id="8" name="Text 5"/>
          <p:cNvSpPr/>
          <p:nvPr/>
        </p:nvSpPr>
        <p:spPr>
          <a:xfrm>
            <a:off x="5425916" y="5580936"/>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Visual Effects</a:t>
            </a:r>
            <a:endParaRPr lang="en-US" sz="2200" dirty="0"/>
          </a:p>
        </p:txBody>
      </p:sp>
      <p:sp>
        <p:nvSpPr>
          <p:cNvPr id="9" name="Text 6"/>
          <p:cNvSpPr/>
          <p:nvPr/>
        </p:nvSpPr>
        <p:spPr>
          <a:xfrm>
            <a:off x="5425916" y="6067068"/>
            <a:ext cx="3778448"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Add stunning effects: lighting, shadows, particles, and more, to create a unique visual experience.</a:t>
            </a:r>
            <a:endParaRPr lang="en-US" sz="1700" dirty="0"/>
          </a:p>
        </p:txBody>
      </p:sp>
      <p:sp>
        <p:nvSpPr>
          <p:cNvPr id="10" name="Shape 7"/>
          <p:cNvSpPr/>
          <p:nvPr/>
        </p:nvSpPr>
        <p:spPr>
          <a:xfrm>
            <a:off x="9645134" y="5356741"/>
            <a:ext cx="4226838" cy="1974652"/>
          </a:xfrm>
          <a:prstGeom prst="roundRect">
            <a:avLst>
              <a:gd name="adj" fmla="val 4608"/>
            </a:avLst>
          </a:prstGeom>
          <a:solidFill>
            <a:srgbClr val="740B0B"/>
          </a:solidFill>
          <a:ln w="7620">
            <a:solidFill>
              <a:srgbClr val="8D2424"/>
            </a:solidFill>
            <a:prstDash val="solid"/>
          </a:ln>
        </p:spPr>
      </p:sp>
      <p:sp>
        <p:nvSpPr>
          <p:cNvPr id="11" name="Text 8"/>
          <p:cNvSpPr/>
          <p:nvPr/>
        </p:nvSpPr>
        <p:spPr>
          <a:xfrm>
            <a:off x="9869329" y="5580936"/>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Sound Design</a:t>
            </a:r>
            <a:endParaRPr lang="en-US" sz="2200" dirty="0"/>
          </a:p>
        </p:txBody>
      </p:sp>
      <p:sp>
        <p:nvSpPr>
          <p:cNvPr id="12" name="Text 9"/>
          <p:cNvSpPr/>
          <p:nvPr/>
        </p:nvSpPr>
        <p:spPr>
          <a:xfrm>
            <a:off x="9869329" y="6067068"/>
            <a:ext cx="3778448" cy="69342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Perfect the audio with music, sound effects, and voice enhancements.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8309" y="937141"/>
            <a:ext cx="131137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User Experience: A Simple Interface for Everyone</a:t>
            </a:r>
            <a:endParaRPr lang="en-US" sz="4450" dirty="0"/>
          </a:p>
        </p:txBody>
      </p:sp>
      <p:pic>
        <p:nvPicPr>
          <p:cNvPr id="3" name="Image 0" descr="preencoded.png"/>
          <p:cNvPicPr>
            <a:picLocks noChangeAspect="1"/>
          </p:cNvPicPr>
          <p:nvPr/>
        </p:nvPicPr>
        <p:blipFill>
          <a:blip r:embed="rId3"/>
          <a:stretch>
            <a:fillRect/>
          </a:stretch>
        </p:blipFill>
        <p:spPr>
          <a:xfrm>
            <a:off x="2954774" y="2795826"/>
            <a:ext cx="2163723" cy="1265992"/>
          </a:xfrm>
          <a:prstGeom prst="rect">
            <a:avLst/>
          </a:prstGeom>
        </p:spPr>
      </p:pic>
      <p:sp>
        <p:nvSpPr>
          <p:cNvPr id="4" name="Text 1"/>
          <p:cNvSpPr/>
          <p:nvPr/>
        </p:nvSpPr>
        <p:spPr>
          <a:xfrm>
            <a:off x="3956923" y="3369469"/>
            <a:ext cx="159306" cy="433388"/>
          </a:xfrm>
          <a:prstGeom prst="rect">
            <a:avLst/>
          </a:prstGeom>
          <a:noFill/>
          <a:ln/>
        </p:spPr>
        <p:txBody>
          <a:bodyPr wrap="none" lIns="0" tIns="0" rIns="0" bIns="0" rtlCol="0" anchor="t"/>
          <a:lstStyle/>
          <a:p>
            <a:pPr marL="0" indent="0" algn="ctr">
              <a:lnSpc>
                <a:spcPts val="3400"/>
              </a:lnSpc>
              <a:buNone/>
            </a:pPr>
            <a:r>
              <a:rPr lang="en-US" sz="2100" dirty="0">
                <a:solidFill>
                  <a:srgbClr val="FFE5E5"/>
                </a:solidFill>
                <a:latin typeface="Dela Gothic One" pitchFamily="34" charset="0"/>
                <a:ea typeface="Dela Gothic One" pitchFamily="34" charset="-122"/>
                <a:cs typeface="Dela Gothic One" pitchFamily="34" charset="-120"/>
              </a:rPr>
              <a:t>1</a:t>
            </a:r>
            <a:endParaRPr lang="en-US" sz="2100" dirty="0"/>
          </a:p>
        </p:txBody>
      </p:sp>
      <p:sp>
        <p:nvSpPr>
          <p:cNvPr id="5" name="Text 2"/>
          <p:cNvSpPr/>
          <p:nvPr/>
        </p:nvSpPr>
        <p:spPr>
          <a:xfrm>
            <a:off x="5335072" y="3012400"/>
            <a:ext cx="2353747"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Intuitive</a:t>
            </a:r>
            <a:endParaRPr lang="en-US" sz="2200" dirty="0"/>
          </a:p>
        </p:txBody>
      </p:sp>
      <p:sp>
        <p:nvSpPr>
          <p:cNvPr id="6" name="Text 3"/>
          <p:cNvSpPr/>
          <p:nvPr/>
        </p:nvSpPr>
        <p:spPr>
          <a:xfrm>
            <a:off x="5335072" y="3498533"/>
            <a:ext cx="2353747"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Simple, understandable</a:t>
            </a:r>
            <a:endParaRPr lang="en-US" sz="1700" dirty="0"/>
          </a:p>
        </p:txBody>
      </p:sp>
      <p:sp>
        <p:nvSpPr>
          <p:cNvPr id="7" name="Shape 4"/>
          <p:cNvSpPr/>
          <p:nvPr/>
        </p:nvSpPr>
        <p:spPr>
          <a:xfrm>
            <a:off x="5172551" y="4073604"/>
            <a:ext cx="8645485" cy="15240"/>
          </a:xfrm>
          <a:prstGeom prst="roundRect">
            <a:avLst>
              <a:gd name="adj" fmla="val 597101"/>
            </a:avLst>
          </a:prstGeom>
          <a:solidFill>
            <a:srgbClr val="8D2424"/>
          </a:solidFill>
          <a:ln/>
        </p:spPr>
      </p:sp>
      <p:pic>
        <p:nvPicPr>
          <p:cNvPr id="8" name="Image 1" descr="preencoded.png"/>
          <p:cNvPicPr>
            <a:picLocks noChangeAspect="1"/>
          </p:cNvPicPr>
          <p:nvPr/>
        </p:nvPicPr>
        <p:blipFill>
          <a:blip r:embed="rId4"/>
          <a:stretch>
            <a:fillRect/>
          </a:stretch>
        </p:blipFill>
        <p:spPr>
          <a:xfrm>
            <a:off x="1872972" y="4115872"/>
            <a:ext cx="4327446" cy="1265992"/>
          </a:xfrm>
          <a:prstGeom prst="rect">
            <a:avLst/>
          </a:prstGeom>
        </p:spPr>
      </p:pic>
      <p:sp>
        <p:nvSpPr>
          <p:cNvPr id="9" name="Text 5"/>
          <p:cNvSpPr/>
          <p:nvPr/>
        </p:nvSpPr>
        <p:spPr>
          <a:xfrm>
            <a:off x="3923586" y="4532114"/>
            <a:ext cx="226100" cy="433388"/>
          </a:xfrm>
          <a:prstGeom prst="rect">
            <a:avLst/>
          </a:prstGeom>
          <a:noFill/>
          <a:ln/>
        </p:spPr>
        <p:txBody>
          <a:bodyPr wrap="none" lIns="0" tIns="0" rIns="0" bIns="0" rtlCol="0" anchor="t"/>
          <a:lstStyle/>
          <a:p>
            <a:pPr marL="0" indent="0" algn="ctr">
              <a:lnSpc>
                <a:spcPts val="3400"/>
              </a:lnSpc>
              <a:buNone/>
            </a:pPr>
            <a:r>
              <a:rPr lang="en-US" sz="2100" dirty="0">
                <a:solidFill>
                  <a:srgbClr val="FFE5E5"/>
                </a:solidFill>
                <a:latin typeface="Dela Gothic One" pitchFamily="34" charset="0"/>
                <a:ea typeface="Dela Gothic One" pitchFamily="34" charset="-122"/>
                <a:cs typeface="Dela Gothic One" pitchFamily="34" charset="-120"/>
              </a:rPr>
              <a:t>2</a:t>
            </a:r>
            <a:endParaRPr lang="en-US" sz="2100" dirty="0"/>
          </a:p>
        </p:txBody>
      </p:sp>
      <p:sp>
        <p:nvSpPr>
          <p:cNvPr id="10" name="Text 6"/>
          <p:cNvSpPr/>
          <p:nvPr/>
        </p:nvSpPr>
        <p:spPr>
          <a:xfrm>
            <a:off x="6416993" y="4332446"/>
            <a:ext cx="216753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Elegant</a:t>
            </a:r>
            <a:endParaRPr lang="en-US" sz="2200" dirty="0"/>
          </a:p>
        </p:txBody>
      </p:sp>
      <p:sp>
        <p:nvSpPr>
          <p:cNvPr id="11" name="Text 7"/>
          <p:cNvSpPr/>
          <p:nvPr/>
        </p:nvSpPr>
        <p:spPr>
          <a:xfrm>
            <a:off x="6416993" y="4818578"/>
            <a:ext cx="2167533"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Aesthetically Pleasing</a:t>
            </a:r>
            <a:endParaRPr lang="en-US" sz="1700" dirty="0"/>
          </a:p>
        </p:txBody>
      </p:sp>
      <p:sp>
        <p:nvSpPr>
          <p:cNvPr id="12" name="Shape 8"/>
          <p:cNvSpPr/>
          <p:nvPr/>
        </p:nvSpPr>
        <p:spPr>
          <a:xfrm>
            <a:off x="6254472" y="5393650"/>
            <a:ext cx="7563564" cy="15240"/>
          </a:xfrm>
          <a:prstGeom prst="roundRect">
            <a:avLst>
              <a:gd name="adj" fmla="val 597101"/>
            </a:avLst>
          </a:prstGeom>
          <a:solidFill>
            <a:srgbClr val="8D2424"/>
          </a:solidFill>
          <a:ln/>
        </p:spPr>
      </p:sp>
      <p:pic>
        <p:nvPicPr>
          <p:cNvPr id="13" name="Image 2" descr="preencoded.png"/>
          <p:cNvPicPr>
            <a:picLocks noChangeAspect="1"/>
          </p:cNvPicPr>
          <p:nvPr/>
        </p:nvPicPr>
        <p:blipFill>
          <a:blip r:embed="rId5"/>
          <a:stretch>
            <a:fillRect/>
          </a:stretch>
        </p:blipFill>
        <p:spPr>
          <a:xfrm>
            <a:off x="791051" y="5435918"/>
            <a:ext cx="6491288" cy="1265992"/>
          </a:xfrm>
          <a:prstGeom prst="rect">
            <a:avLst/>
          </a:prstGeom>
        </p:spPr>
      </p:pic>
      <p:sp>
        <p:nvSpPr>
          <p:cNvPr id="14" name="Text 9"/>
          <p:cNvSpPr/>
          <p:nvPr/>
        </p:nvSpPr>
        <p:spPr>
          <a:xfrm>
            <a:off x="3917394" y="5852160"/>
            <a:ext cx="238601" cy="433388"/>
          </a:xfrm>
          <a:prstGeom prst="rect">
            <a:avLst/>
          </a:prstGeom>
          <a:noFill/>
          <a:ln/>
        </p:spPr>
        <p:txBody>
          <a:bodyPr wrap="none" lIns="0" tIns="0" rIns="0" bIns="0" rtlCol="0" anchor="t"/>
          <a:lstStyle/>
          <a:p>
            <a:pPr marL="0" indent="0" algn="ctr">
              <a:lnSpc>
                <a:spcPts val="3400"/>
              </a:lnSpc>
              <a:buNone/>
            </a:pPr>
            <a:r>
              <a:rPr lang="en-US" sz="2100" dirty="0">
                <a:solidFill>
                  <a:srgbClr val="FFE5E5"/>
                </a:solidFill>
                <a:latin typeface="Dela Gothic One" pitchFamily="34" charset="0"/>
                <a:ea typeface="Dela Gothic One" pitchFamily="34" charset="-122"/>
                <a:cs typeface="Dela Gothic One" pitchFamily="34" charset="-120"/>
              </a:rPr>
              <a:t>3</a:t>
            </a:r>
            <a:endParaRPr lang="en-US" sz="2100" dirty="0"/>
          </a:p>
        </p:txBody>
      </p:sp>
      <p:sp>
        <p:nvSpPr>
          <p:cNvPr id="15" name="Text 10"/>
          <p:cNvSpPr/>
          <p:nvPr/>
        </p:nvSpPr>
        <p:spPr>
          <a:xfrm>
            <a:off x="7498913" y="5652492"/>
            <a:ext cx="1695212"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Seamless</a:t>
            </a:r>
            <a:endParaRPr lang="en-US" sz="2200" dirty="0"/>
          </a:p>
        </p:txBody>
      </p:sp>
      <p:sp>
        <p:nvSpPr>
          <p:cNvPr id="16" name="Text 11"/>
          <p:cNvSpPr/>
          <p:nvPr/>
        </p:nvSpPr>
        <p:spPr>
          <a:xfrm>
            <a:off x="7498913" y="6138624"/>
            <a:ext cx="1695212"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Fluid Work Flow</a:t>
            </a:r>
            <a:endParaRPr lang="en-US" sz="1700" dirty="0"/>
          </a:p>
        </p:txBody>
      </p:sp>
      <p:sp>
        <p:nvSpPr>
          <p:cNvPr id="17" name="Text 12"/>
          <p:cNvSpPr/>
          <p:nvPr/>
        </p:nvSpPr>
        <p:spPr>
          <a:xfrm>
            <a:off x="758309" y="6945630"/>
            <a:ext cx="1311378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Our User Experience is the cornerstone of our platform, carefully constructed to be intuitive, elegant, and seamless.</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85773" y="1036915"/>
            <a:ext cx="7745254" cy="1314688"/>
          </a:xfrm>
          <a:prstGeom prst="rect">
            <a:avLst/>
          </a:prstGeom>
          <a:noFill/>
          <a:ln/>
        </p:spPr>
        <p:txBody>
          <a:bodyPr wrap="square" lIns="0" tIns="0" rIns="0" bIns="0" rtlCol="0" anchor="t"/>
          <a:lstStyle/>
          <a:p>
            <a:pPr marL="0" indent="0">
              <a:lnSpc>
                <a:spcPts val="5150"/>
              </a:lnSpc>
              <a:buNone/>
            </a:pPr>
            <a:r>
              <a:rPr lang="en-US" sz="4100" dirty="0">
                <a:solidFill>
                  <a:srgbClr val="FAEBEB"/>
                </a:solidFill>
                <a:latin typeface="Dela Gothic One" pitchFamily="34" charset="0"/>
                <a:ea typeface="Dela Gothic One" pitchFamily="34" charset="-122"/>
                <a:cs typeface="Dela Gothic One" pitchFamily="34" charset="-120"/>
              </a:rPr>
              <a:t>Feedback: Driving Improvement Together</a:t>
            </a:r>
            <a:endParaRPr lang="en-US" sz="4100" dirty="0"/>
          </a:p>
        </p:txBody>
      </p:sp>
      <p:sp>
        <p:nvSpPr>
          <p:cNvPr id="4" name="Shape 1"/>
          <p:cNvSpPr/>
          <p:nvPr/>
        </p:nvSpPr>
        <p:spPr>
          <a:xfrm>
            <a:off x="6474023" y="2651284"/>
            <a:ext cx="22860" cy="4541282"/>
          </a:xfrm>
          <a:prstGeom prst="roundRect">
            <a:avLst>
              <a:gd name="adj" fmla="val 367133"/>
            </a:avLst>
          </a:prstGeom>
          <a:solidFill>
            <a:srgbClr val="8D2424"/>
          </a:solidFill>
          <a:ln/>
        </p:spPr>
      </p:sp>
      <p:sp>
        <p:nvSpPr>
          <p:cNvPr id="5" name="Shape 2"/>
          <p:cNvSpPr/>
          <p:nvPr/>
        </p:nvSpPr>
        <p:spPr>
          <a:xfrm>
            <a:off x="6687383" y="3089434"/>
            <a:ext cx="699373" cy="22860"/>
          </a:xfrm>
          <a:prstGeom prst="roundRect">
            <a:avLst>
              <a:gd name="adj" fmla="val 367133"/>
            </a:avLst>
          </a:prstGeom>
          <a:solidFill>
            <a:srgbClr val="8D2424"/>
          </a:solidFill>
          <a:ln/>
        </p:spPr>
      </p:sp>
      <p:sp>
        <p:nvSpPr>
          <p:cNvPr id="6" name="Shape 3"/>
          <p:cNvSpPr/>
          <p:nvPr/>
        </p:nvSpPr>
        <p:spPr>
          <a:xfrm>
            <a:off x="6260663" y="2876074"/>
            <a:ext cx="449580" cy="449580"/>
          </a:xfrm>
          <a:prstGeom prst="roundRect">
            <a:avLst>
              <a:gd name="adj" fmla="val 18668"/>
            </a:avLst>
          </a:prstGeom>
          <a:solidFill>
            <a:srgbClr val="740B0B"/>
          </a:solidFill>
          <a:ln w="7620">
            <a:solidFill>
              <a:srgbClr val="8D2424"/>
            </a:solidFill>
            <a:prstDash val="solid"/>
          </a:ln>
        </p:spPr>
      </p:sp>
      <p:sp>
        <p:nvSpPr>
          <p:cNvPr id="7" name="Text 4"/>
          <p:cNvSpPr/>
          <p:nvPr/>
        </p:nvSpPr>
        <p:spPr>
          <a:xfrm>
            <a:off x="6392704" y="2943106"/>
            <a:ext cx="185499" cy="315516"/>
          </a:xfrm>
          <a:prstGeom prst="rect">
            <a:avLst/>
          </a:prstGeom>
          <a:noFill/>
          <a:ln/>
        </p:spPr>
        <p:txBody>
          <a:bodyPr wrap="none" lIns="0" tIns="0" rIns="0" bIns="0" rtlCol="0" anchor="t"/>
          <a:lstStyle/>
          <a:p>
            <a:pPr marL="0" indent="0" algn="ctr">
              <a:lnSpc>
                <a:spcPts val="2450"/>
              </a:lnSpc>
              <a:buNone/>
            </a:pPr>
            <a:r>
              <a:rPr lang="en-US" sz="2450" dirty="0">
                <a:solidFill>
                  <a:srgbClr val="FFE5E5"/>
                </a:solidFill>
                <a:latin typeface="Dela Gothic One" pitchFamily="34" charset="0"/>
                <a:ea typeface="Dela Gothic One" pitchFamily="34" charset="-122"/>
                <a:cs typeface="Dela Gothic One" pitchFamily="34" charset="-120"/>
              </a:rPr>
              <a:t>1</a:t>
            </a:r>
            <a:endParaRPr lang="en-US" sz="2450" dirty="0"/>
          </a:p>
        </p:txBody>
      </p:sp>
      <p:sp>
        <p:nvSpPr>
          <p:cNvPr id="8" name="Text 5"/>
          <p:cNvSpPr/>
          <p:nvPr/>
        </p:nvSpPr>
        <p:spPr>
          <a:xfrm>
            <a:off x="7584400" y="2851071"/>
            <a:ext cx="2744391" cy="328613"/>
          </a:xfrm>
          <a:prstGeom prst="rect">
            <a:avLst/>
          </a:prstGeom>
          <a:noFill/>
          <a:ln/>
        </p:spPr>
        <p:txBody>
          <a:bodyPr wrap="none" lIns="0" tIns="0" rIns="0" bIns="0" rtlCol="0" anchor="t"/>
          <a:lstStyle/>
          <a:p>
            <a:pPr marL="0" indent="0" algn="l">
              <a:lnSpc>
                <a:spcPts val="2550"/>
              </a:lnSpc>
              <a:buNone/>
            </a:pPr>
            <a:r>
              <a:rPr lang="en-US" sz="2050" dirty="0">
                <a:solidFill>
                  <a:srgbClr val="FFE5E5"/>
                </a:solidFill>
                <a:latin typeface="Dela Gothic One" pitchFamily="34" charset="0"/>
                <a:ea typeface="Dela Gothic One" pitchFamily="34" charset="-122"/>
                <a:cs typeface="Dela Gothic One" pitchFamily="34" charset="-120"/>
              </a:rPr>
              <a:t>In-App Feedback</a:t>
            </a:r>
            <a:endParaRPr lang="en-US" sz="2050" dirty="0"/>
          </a:p>
        </p:txBody>
      </p:sp>
      <p:sp>
        <p:nvSpPr>
          <p:cNvPr id="9" name="Text 6"/>
          <p:cNvSpPr/>
          <p:nvPr/>
        </p:nvSpPr>
        <p:spPr>
          <a:xfrm>
            <a:off x="7584400" y="3299460"/>
            <a:ext cx="6346627" cy="639127"/>
          </a:xfrm>
          <a:prstGeom prst="rect">
            <a:avLst/>
          </a:prstGeom>
          <a:noFill/>
          <a:ln/>
        </p:spPr>
        <p:txBody>
          <a:bodyPr wrap="square" lIns="0" tIns="0" rIns="0" bIns="0" rtlCol="0" anchor="t"/>
          <a:lstStyle/>
          <a:p>
            <a:pPr marL="0" indent="0" algn="l">
              <a:lnSpc>
                <a:spcPts val="2500"/>
              </a:lnSpc>
              <a:buNone/>
            </a:pPr>
            <a:r>
              <a:rPr lang="en-US" sz="1550" dirty="0">
                <a:solidFill>
                  <a:srgbClr val="FFE5E5"/>
                </a:solidFill>
                <a:latin typeface="DM Sans" pitchFamily="34" charset="0"/>
                <a:ea typeface="DM Sans" pitchFamily="34" charset="-122"/>
                <a:cs typeface="DM Sans" pitchFamily="34" charset="-120"/>
              </a:rPr>
              <a:t>Users can easily share their thoughts and suggestions directly within the app.</a:t>
            </a:r>
            <a:endParaRPr lang="en-US" sz="1550" dirty="0"/>
          </a:p>
        </p:txBody>
      </p:sp>
      <p:sp>
        <p:nvSpPr>
          <p:cNvPr id="10" name="Shape 7"/>
          <p:cNvSpPr/>
          <p:nvPr/>
        </p:nvSpPr>
        <p:spPr>
          <a:xfrm>
            <a:off x="6687383" y="4776311"/>
            <a:ext cx="699373" cy="22860"/>
          </a:xfrm>
          <a:prstGeom prst="roundRect">
            <a:avLst>
              <a:gd name="adj" fmla="val 367133"/>
            </a:avLst>
          </a:prstGeom>
          <a:solidFill>
            <a:srgbClr val="8D2424"/>
          </a:solidFill>
          <a:ln/>
        </p:spPr>
      </p:sp>
      <p:sp>
        <p:nvSpPr>
          <p:cNvPr id="11" name="Shape 8"/>
          <p:cNvSpPr/>
          <p:nvPr/>
        </p:nvSpPr>
        <p:spPr>
          <a:xfrm>
            <a:off x="6260663" y="4562951"/>
            <a:ext cx="449580" cy="449580"/>
          </a:xfrm>
          <a:prstGeom prst="roundRect">
            <a:avLst>
              <a:gd name="adj" fmla="val 18668"/>
            </a:avLst>
          </a:prstGeom>
          <a:solidFill>
            <a:srgbClr val="740B0B"/>
          </a:solidFill>
          <a:ln w="7620">
            <a:solidFill>
              <a:srgbClr val="8D2424"/>
            </a:solidFill>
            <a:prstDash val="solid"/>
          </a:ln>
        </p:spPr>
      </p:sp>
      <p:sp>
        <p:nvSpPr>
          <p:cNvPr id="12" name="Text 9"/>
          <p:cNvSpPr/>
          <p:nvPr/>
        </p:nvSpPr>
        <p:spPr>
          <a:xfrm>
            <a:off x="6353770" y="4629983"/>
            <a:ext cx="263366" cy="315516"/>
          </a:xfrm>
          <a:prstGeom prst="rect">
            <a:avLst/>
          </a:prstGeom>
          <a:noFill/>
          <a:ln/>
        </p:spPr>
        <p:txBody>
          <a:bodyPr wrap="none" lIns="0" tIns="0" rIns="0" bIns="0" rtlCol="0" anchor="t"/>
          <a:lstStyle/>
          <a:p>
            <a:pPr marL="0" indent="0" algn="ctr">
              <a:lnSpc>
                <a:spcPts val="2450"/>
              </a:lnSpc>
              <a:buNone/>
            </a:pPr>
            <a:r>
              <a:rPr lang="en-US" sz="2450" dirty="0">
                <a:solidFill>
                  <a:srgbClr val="FFE5E5"/>
                </a:solidFill>
                <a:latin typeface="Dela Gothic One" pitchFamily="34" charset="0"/>
                <a:ea typeface="Dela Gothic One" pitchFamily="34" charset="-122"/>
                <a:cs typeface="Dela Gothic One" pitchFamily="34" charset="-120"/>
              </a:rPr>
              <a:t>2</a:t>
            </a:r>
            <a:endParaRPr lang="en-US" sz="2450" dirty="0"/>
          </a:p>
        </p:txBody>
      </p:sp>
      <p:sp>
        <p:nvSpPr>
          <p:cNvPr id="13" name="Text 10"/>
          <p:cNvSpPr/>
          <p:nvPr/>
        </p:nvSpPr>
        <p:spPr>
          <a:xfrm>
            <a:off x="7584400" y="4537948"/>
            <a:ext cx="3067764" cy="328613"/>
          </a:xfrm>
          <a:prstGeom prst="rect">
            <a:avLst/>
          </a:prstGeom>
          <a:noFill/>
          <a:ln/>
        </p:spPr>
        <p:txBody>
          <a:bodyPr wrap="none" lIns="0" tIns="0" rIns="0" bIns="0" rtlCol="0" anchor="t"/>
          <a:lstStyle/>
          <a:p>
            <a:pPr marL="0" indent="0" algn="l">
              <a:lnSpc>
                <a:spcPts val="2550"/>
              </a:lnSpc>
              <a:buNone/>
            </a:pPr>
            <a:r>
              <a:rPr lang="en-US" sz="2050" dirty="0">
                <a:solidFill>
                  <a:srgbClr val="FFE5E5"/>
                </a:solidFill>
                <a:latin typeface="Dela Gothic One" pitchFamily="34" charset="0"/>
                <a:ea typeface="Dela Gothic One" pitchFamily="34" charset="-122"/>
                <a:cs typeface="Dela Gothic One" pitchFamily="34" charset="-120"/>
              </a:rPr>
              <a:t>Community Forums</a:t>
            </a:r>
            <a:endParaRPr lang="en-US" sz="2050" dirty="0"/>
          </a:p>
        </p:txBody>
      </p:sp>
      <p:sp>
        <p:nvSpPr>
          <p:cNvPr id="14" name="Text 11"/>
          <p:cNvSpPr/>
          <p:nvPr/>
        </p:nvSpPr>
        <p:spPr>
          <a:xfrm>
            <a:off x="7584400" y="4986338"/>
            <a:ext cx="6346627" cy="319564"/>
          </a:xfrm>
          <a:prstGeom prst="rect">
            <a:avLst/>
          </a:prstGeom>
          <a:noFill/>
          <a:ln/>
        </p:spPr>
        <p:txBody>
          <a:bodyPr wrap="none" lIns="0" tIns="0" rIns="0" bIns="0" rtlCol="0" anchor="t"/>
          <a:lstStyle/>
          <a:p>
            <a:pPr marL="0" indent="0" algn="l">
              <a:lnSpc>
                <a:spcPts val="2500"/>
              </a:lnSpc>
              <a:buNone/>
            </a:pPr>
            <a:r>
              <a:rPr lang="en-US" sz="1550" dirty="0">
                <a:solidFill>
                  <a:srgbClr val="FFE5E5"/>
                </a:solidFill>
                <a:latin typeface="DM Sans" pitchFamily="34" charset="0"/>
                <a:ea typeface="DM Sans" pitchFamily="34" charset="-122"/>
                <a:cs typeface="DM Sans" pitchFamily="34" charset="-120"/>
              </a:rPr>
              <a:t>Engage with fellow creators to share ideas and provide support.</a:t>
            </a:r>
            <a:endParaRPr lang="en-US" sz="1550" dirty="0"/>
          </a:p>
        </p:txBody>
      </p:sp>
      <p:sp>
        <p:nvSpPr>
          <p:cNvPr id="15" name="Shape 12"/>
          <p:cNvSpPr/>
          <p:nvPr/>
        </p:nvSpPr>
        <p:spPr>
          <a:xfrm>
            <a:off x="6687383" y="6143625"/>
            <a:ext cx="699373" cy="22860"/>
          </a:xfrm>
          <a:prstGeom prst="roundRect">
            <a:avLst>
              <a:gd name="adj" fmla="val 367133"/>
            </a:avLst>
          </a:prstGeom>
          <a:solidFill>
            <a:srgbClr val="8D2424"/>
          </a:solidFill>
          <a:ln/>
        </p:spPr>
      </p:sp>
      <p:sp>
        <p:nvSpPr>
          <p:cNvPr id="16" name="Shape 13"/>
          <p:cNvSpPr/>
          <p:nvPr/>
        </p:nvSpPr>
        <p:spPr>
          <a:xfrm>
            <a:off x="6260663" y="5930265"/>
            <a:ext cx="449580" cy="449580"/>
          </a:xfrm>
          <a:prstGeom prst="roundRect">
            <a:avLst>
              <a:gd name="adj" fmla="val 18668"/>
            </a:avLst>
          </a:prstGeom>
          <a:solidFill>
            <a:srgbClr val="740B0B"/>
          </a:solidFill>
          <a:ln w="7620">
            <a:solidFill>
              <a:srgbClr val="8D2424"/>
            </a:solidFill>
            <a:prstDash val="solid"/>
          </a:ln>
        </p:spPr>
      </p:sp>
      <p:sp>
        <p:nvSpPr>
          <p:cNvPr id="17" name="Text 14"/>
          <p:cNvSpPr/>
          <p:nvPr/>
        </p:nvSpPr>
        <p:spPr>
          <a:xfrm>
            <a:off x="6346508" y="5997297"/>
            <a:ext cx="277892" cy="315516"/>
          </a:xfrm>
          <a:prstGeom prst="rect">
            <a:avLst/>
          </a:prstGeom>
          <a:noFill/>
          <a:ln/>
        </p:spPr>
        <p:txBody>
          <a:bodyPr wrap="none" lIns="0" tIns="0" rIns="0" bIns="0" rtlCol="0" anchor="t"/>
          <a:lstStyle/>
          <a:p>
            <a:pPr marL="0" indent="0" algn="ctr">
              <a:lnSpc>
                <a:spcPts val="2450"/>
              </a:lnSpc>
              <a:buNone/>
            </a:pPr>
            <a:r>
              <a:rPr lang="en-US" sz="2450" dirty="0">
                <a:solidFill>
                  <a:srgbClr val="FFE5E5"/>
                </a:solidFill>
                <a:latin typeface="Dela Gothic One" pitchFamily="34" charset="0"/>
                <a:ea typeface="Dela Gothic One" pitchFamily="34" charset="-122"/>
                <a:cs typeface="Dela Gothic One" pitchFamily="34" charset="-120"/>
              </a:rPr>
              <a:t>3</a:t>
            </a:r>
            <a:endParaRPr lang="en-US" sz="2450" dirty="0"/>
          </a:p>
        </p:txBody>
      </p:sp>
      <p:sp>
        <p:nvSpPr>
          <p:cNvPr id="18" name="Text 15"/>
          <p:cNvSpPr/>
          <p:nvPr/>
        </p:nvSpPr>
        <p:spPr>
          <a:xfrm>
            <a:off x="7584400" y="5905262"/>
            <a:ext cx="2629257" cy="328613"/>
          </a:xfrm>
          <a:prstGeom prst="rect">
            <a:avLst/>
          </a:prstGeom>
          <a:noFill/>
          <a:ln/>
        </p:spPr>
        <p:txBody>
          <a:bodyPr wrap="none" lIns="0" tIns="0" rIns="0" bIns="0" rtlCol="0" anchor="t"/>
          <a:lstStyle/>
          <a:p>
            <a:pPr marL="0" indent="0" algn="l">
              <a:lnSpc>
                <a:spcPts val="2550"/>
              </a:lnSpc>
              <a:buNone/>
            </a:pPr>
            <a:r>
              <a:rPr lang="en-US" sz="2050" dirty="0">
                <a:solidFill>
                  <a:srgbClr val="FFE5E5"/>
                </a:solidFill>
                <a:latin typeface="Dela Gothic One" pitchFamily="34" charset="0"/>
                <a:ea typeface="Dela Gothic One" pitchFamily="34" charset="-122"/>
                <a:cs typeface="Dela Gothic One" pitchFamily="34" charset="-120"/>
              </a:rPr>
              <a:t>Regular Updates</a:t>
            </a:r>
            <a:endParaRPr lang="en-US" sz="2050" dirty="0"/>
          </a:p>
        </p:txBody>
      </p:sp>
      <p:sp>
        <p:nvSpPr>
          <p:cNvPr id="19" name="Text 16"/>
          <p:cNvSpPr/>
          <p:nvPr/>
        </p:nvSpPr>
        <p:spPr>
          <a:xfrm>
            <a:off x="7584400" y="6353651"/>
            <a:ext cx="6346627" cy="639127"/>
          </a:xfrm>
          <a:prstGeom prst="rect">
            <a:avLst/>
          </a:prstGeom>
          <a:noFill/>
          <a:ln/>
        </p:spPr>
        <p:txBody>
          <a:bodyPr wrap="square" lIns="0" tIns="0" rIns="0" bIns="0" rtlCol="0" anchor="t"/>
          <a:lstStyle/>
          <a:p>
            <a:pPr marL="0" indent="0" algn="l">
              <a:lnSpc>
                <a:spcPts val="2500"/>
              </a:lnSpc>
              <a:buNone/>
            </a:pPr>
            <a:r>
              <a:rPr lang="en-US" sz="1550" dirty="0">
                <a:solidFill>
                  <a:srgbClr val="FFE5E5"/>
                </a:solidFill>
                <a:latin typeface="DM Sans" pitchFamily="34" charset="0"/>
                <a:ea typeface="DM Sans" pitchFamily="34" charset="-122"/>
                <a:cs typeface="DM Sans" pitchFamily="34" charset="-120"/>
              </a:rPr>
              <a:t>Animeverse will evolve with user feedback, incorporating new features.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511</Words>
  <Application>Microsoft Office PowerPoint</Application>
  <PresentationFormat>Custom</PresentationFormat>
  <Paragraphs>94</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DM Sans Bold</vt:lpstr>
      <vt:lpstr>Arial</vt:lpstr>
      <vt:lpstr>Dela Gothic One</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Dhanu Shree</cp:lastModifiedBy>
  <cp:revision>2</cp:revision>
  <dcterms:created xsi:type="dcterms:W3CDTF">2025-02-20T12:37:06Z</dcterms:created>
  <dcterms:modified xsi:type="dcterms:W3CDTF">2025-02-20T12:43:44Z</dcterms:modified>
</cp:coreProperties>
</file>